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51" r:id="rId2"/>
  </p:sldMasterIdLst>
  <p:notesMasterIdLst>
    <p:notesMasterId r:id="rId29"/>
  </p:notesMasterIdLst>
  <p:sldIdLst>
    <p:sldId id="256" r:id="rId3"/>
    <p:sldId id="313" r:id="rId4"/>
    <p:sldId id="323" r:id="rId5"/>
    <p:sldId id="316" r:id="rId6"/>
    <p:sldId id="324" r:id="rId7"/>
    <p:sldId id="317" r:id="rId8"/>
    <p:sldId id="283" r:id="rId9"/>
    <p:sldId id="303" r:id="rId10"/>
    <p:sldId id="325" r:id="rId11"/>
    <p:sldId id="318" r:id="rId12"/>
    <p:sldId id="319" r:id="rId13"/>
    <p:sldId id="306" r:id="rId14"/>
    <p:sldId id="326" r:id="rId15"/>
    <p:sldId id="285" r:id="rId16"/>
    <p:sldId id="286" r:id="rId17"/>
    <p:sldId id="299" r:id="rId18"/>
    <p:sldId id="308" r:id="rId19"/>
    <p:sldId id="314" r:id="rId20"/>
    <p:sldId id="309" r:id="rId21"/>
    <p:sldId id="287" r:id="rId22"/>
    <p:sldId id="288" r:id="rId23"/>
    <p:sldId id="320" r:id="rId24"/>
    <p:sldId id="321" r:id="rId25"/>
    <p:sldId id="322" r:id="rId26"/>
    <p:sldId id="311" r:id="rId27"/>
    <p:sldId id="282" r:id="rId28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4C72"/>
    <a:srgbClr val="FF6600"/>
    <a:srgbClr val="D7E7F5"/>
    <a:srgbClr val="B8DAE2"/>
    <a:srgbClr val="FFFC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515" autoAdjust="0"/>
    <p:restoredTop sz="86420" autoAdjust="0"/>
  </p:normalViewPr>
  <p:slideViewPr>
    <p:cSldViewPr>
      <p:cViewPr>
        <p:scale>
          <a:sx n="70" d="100"/>
          <a:sy n="70" d="100"/>
        </p:scale>
        <p:origin x="-701" y="-3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C054650-9C87-4152-9172-9480190C93A3}" type="datetimeFigureOut">
              <a:rPr lang="he-IL"/>
              <a:pPr>
                <a:defRPr/>
              </a:pPr>
              <a:t>כ'/אלול/תשע"א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he-I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E5505DE-D1CD-4011-AB3A-6CD67F30090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smtClean="0"/>
          </a:p>
        </p:txBody>
      </p:sp>
      <p:sp>
        <p:nvSpPr>
          <p:cNvPr id="1024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E32CDE-2D0B-427C-B812-761AB2BEAD9B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he-IL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42EE0-7667-421B-B332-2489E0C1FF2D}" type="datetime8">
              <a:rPr lang="he-IL"/>
              <a:pPr>
                <a:defRPr/>
              </a:pPr>
              <a:t>19 ספטמבר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152EE-4795-4EA8-942B-0F793C2CF99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15864-3613-4673-BDCE-CFE5B7D51B44}" type="datetime8">
              <a:rPr lang="he-IL"/>
              <a:pPr>
                <a:defRPr/>
              </a:pPr>
              <a:t>19 ספטמבר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D79FD-2310-4C4D-8EEF-7B78D09246C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30161"/>
            <a:ext cx="7772400" cy="369881"/>
          </a:xfrm>
          <a:prstGeom prst="rect">
            <a:avLst/>
          </a:prstGeom>
        </p:spPr>
        <p:txBody>
          <a:bodyPr/>
          <a:lstStyle>
            <a:lvl1pPr>
              <a:defRPr kumimoji="0" lang="he-IL" sz="4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cs typeface="Arial"/>
              </a:defRPr>
            </a:lvl1pPr>
          </a:lstStyle>
          <a:p>
            <a:r>
              <a:rPr lang="ru-RU" noProof="0" dirty="0" smtClean="0"/>
              <a:t>Образец заголовка</a:t>
            </a:r>
            <a:endParaRPr lang="he-IL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51E8A-F492-4C9A-A6DB-B8523B4230C5}" type="datetime8">
              <a:rPr lang="he-IL"/>
              <a:pPr>
                <a:defRPr/>
              </a:pPr>
              <a:t>19 ספטמבר 11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8AFE3-44AD-4CAC-9F8D-D81C027EEFF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e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4" name="TextBox 7"/>
          <p:cNvSpPr txBox="1"/>
          <p:nvPr userDrawn="1"/>
        </p:nvSpPr>
        <p:spPr>
          <a:xfrm>
            <a:off x="357188" y="142875"/>
            <a:ext cx="8143875" cy="3079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1400" b="1" dirty="0">
                <a:solidFill>
                  <a:srgbClr val="FF6600"/>
                </a:solidFill>
                <a:latin typeface="+mn-lt"/>
                <a:cs typeface="+mn-cs"/>
              </a:rPr>
              <a:t>מעבר חומרים דרך הקרום באמצעות דיפוזיה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857750" y="500063"/>
            <a:ext cx="3643313" cy="357187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wrap="none" rtlCol="1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1400" b="1" dirty="0">
                <a:solidFill>
                  <a:srgbClr val="1D4C72"/>
                </a:solidFill>
                <a:latin typeface="+mn-lt"/>
                <a:cs typeface="+mn-cs"/>
              </a:rPr>
              <a:t>שאלות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2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4313" y="857250"/>
            <a:ext cx="8215312" cy="1357303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3200"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e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/>
          <p:nvPr userDrawn="1"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" name="TextBox 4"/>
          <p:cNvSpPr txBox="1"/>
          <p:nvPr userDrawn="1"/>
        </p:nvSpPr>
        <p:spPr>
          <a:xfrm>
            <a:off x="357188" y="142875"/>
            <a:ext cx="8143875" cy="30797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1400" b="1" dirty="0">
                <a:solidFill>
                  <a:srgbClr val="FF6600"/>
                </a:solidFill>
                <a:latin typeface="+mn-lt"/>
                <a:cs typeface="+mn-cs"/>
              </a:rPr>
              <a:t>מעבר חומרים דרך הקרום באמצעות דיפוזיה</a:t>
            </a:r>
          </a:p>
        </p:txBody>
      </p:sp>
      <p:sp>
        <p:nvSpPr>
          <p:cNvPr id="6" name="TextBox 11"/>
          <p:cNvSpPr txBox="1"/>
          <p:nvPr userDrawn="1"/>
        </p:nvSpPr>
        <p:spPr>
          <a:xfrm>
            <a:off x="4857750" y="500063"/>
            <a:ext cx="3643313" cy="357187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wrap="none" rtlCol="1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1400" b="1" dirty="0">
                <a:solidFill>
                  <a:srgbClr val="1D4C72"/>
                </a:solidFill>
                <a:latin typeface="+mn-lt"/>
                <a:cs typeface="+mn-cs"/>
              </a:rPr>
              <a:t>תשובות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2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14313" y="857250"/>
            <a:ext cx="8215312" cy="1357303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3200"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>
          <a:xfrm>
            <a:off x="214282" y="2500306"/>
            <a:ext cx="8215312" cy="1357312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>
            <a:lvl1pPr marL="0" algn="r" defTabSz="914400" rtl="1" eaLnBrk="1" latinLnBrk="0" hangingPunct="1">
              <a:buNone/>
              <a:defRPr lang="he-IL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185BC-033B-4C37-96B7-295032707E6A}" type="datetime8">
              <a:rPr lang="he-IL"/>
              <a:pPr>
                <a:defRPr/>
              </a:pPr>
              <a:t>19 ספטמבר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9DC33-E5AE-4D38-B759-0EAB1AD1AC87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3.gif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CD186B-84FC-448A-B5FC-5869C97C9784}" type="datetime8">
              <a:rPr lang="he-IL"/>
              <a:pPr>
                <a:defRPr/>
              </a:pPr>
              <a:t>19 ספטמבר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97BBC8-2C47-4572-A604-848E9653E34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54D48F-D199-4A72-A42D-E26613C1F8F7}" type="datetime8">
              <a:rPr lang="he-IL"/>
              <a:pPr>
                <a:defRPr/>
              </a:pPr>
              <a:t>19 ספטמבר 11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8BD4DD-F823-4B84-8389-9D3237382A98}" type="slidenum">
              <a:rPr lang="he-IL"/>
              <a:pPr>
                <a:defRPr/>
              </a:pPr>
              <a:t>‹#›</a:t>
            </a:fld>
            <a:endParaRPr lang="he-IL"/>
          </a:p>
        </p:txBody>
      </p:sp>
      <p:sp>
        <p:nvSpPr>
          <p:cNvPr id="8" name="Rectangle 7"/>
          <p:cNvSpPr/>
          <p:nvPr userDrawn="1"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7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4" r:id="rId2"/>
    <p:sldLayoutId id="2147483755" r:id="rId3"/>
    <p:sldLayoutId id="2147483753" r:id="rId4"/>
  </p:sldLayoutIdLst>
  <p:hf hdr="0" ftr="0" dt="0"/>
  <p:txStyles>
    <p:titleStyle>
      <a:lvl1pPr algn="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stwww.weizmann.ac.il/G-CHEM/bonding/MolCreation/Frame.htm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stwww.weizmann.ac.il/G-CHEM/bonding/MolCreation/Frame.htm" TargetMode="Externa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50" y="954088"/>
            <a:ext cx="8215313" cy="46037"/>
          </a:xfrm>
          <a:prstGeom prst="rect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428625" y="1038225"/>
            <a:ext cx="8143875" cy="46196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2400" b="1" dirty="0" smtClean="0">
                <a:solidFill>
                  <a:srgbClr val="FF6600"/>
                </a:solidFill>
                <a:latin typeface="+mn-lt"/>
                <a:cs typeface="+mn-cs"/>
              </a:rPr>
              <a:t>ماذا في </a:t>
            </a:r>
            <a:r>
              <a:rPr lang="ar-SA" sz="2400" b="1" dirty="0" smtClean="0">
                <a:solidFill>
                  <a:srgbClr val="FF6600"/>
                </a:solidFill>
                <a:latin typeface="+mn-lt"/>
                <a:cs typeface="+mn-cs"/>
              </a:rPr>
              <a:t>عارضة </a:t>
            </a:r>
            <a:r>
              <a:rPr lang="ar-LB" sz="2400" b="1" dirty="0" smtClean="0">
                <a:solidFill>
                  <a:srgbClr val="FF6600"/>
                </a:solidFill>
                <a:latin typeface="+mn-lt"/>
                <a:cs typeface="+mn-cs"/>
              </a:rPr>
              <a:t>الشر</a:t>
            </a:r>
            <a:r>
              <a:rPr lang="ar-SA" sz="2400" b="1" dirty="0" err="1" smtClean="0">
                <a:solidFill>
                  <a:srgbClr val="FF6600"/>
                </a:solidFill>
                <a:latin typeface="+mn-lt"/>
                <a:cs typeface="+mn-cs"/>
              </a:rPr>
              <a:t>ا</a:t>
            </a:r>
            <a:r>
              <a:rPr lang="ar-SA" sz="2400" b="1" dirty="0" err="1" smtClean="0">
                <a:solidFill>
                  <a:srgbClr val="FF6600"/>
                </a:solidFill>
                <a:latin typeface="+mn-lt"/>
                <a:cs typeface="+mn-cs"/>
              </a:rPr>
              <a:t>ئ</a:t>
            </a:r>
            <a:r>
              <a:rPr lang="ar-LB" sz="2400" b="1" dirty="0" smtClean="0">
                <a:solidFill>
                  <a:srgbClr val="FF6600"/>
                </a:solidFill>
                <a:latin typeface="+mn-lt"/>
                <a:cs typeface="+mn-cs"/>
              </a:rPr>
              <a:t>ح</a:t>
            </a:r>
            <a:r>
              <a:rPr lang="ar-SA" sz="2400" b="1" dirty="0" smtClean="0">
                <a:solidFill>
                  <a:srgbClr val="FF6600"/>
                </a:solidFill>
                <a:latin typeface="+mn-lt"/>
                <a:cs typeface="+mn-cs"/>
              </a:rPr>
              <a:t>؟ </a:t>
            </a:r>
            <a:endParaRPr lang="he-IL" sz="2400" b="1" dirty="0">
              <a:solidFill>
                <a:srgbClr val="FF6600"/>
              </a:solidFill>
              <a:latin typeface="+mn-lt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8938" y="1565275"/>
            <a:ext cx="8143875" cy="1363663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150000"/>
              </a:lnSpc>
              <a:buFontTx/>
              <a:buBlip>
                <a:blip r:embed="rId5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 </a:t>
            </a:r>
            <a:r>
              <a:rPr lang="ar-LB" dirty="0" smtClean="0">
                <a:solidFill>
                  <a:schemeClr val="tx1"/>
                </a:solidFill>
              </a:rPr>
              <a:t>مراجعة قصيرة لمصطلحات اساسية</a:t>
            </a:r>
            <a:endParaRPr lang="he-IL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Tx/>
              <a:buBlip>
                <a:blip r:embed="rId5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صيغ تمثيل الكترونية لذرات، جزيئات وأيونات</a:t>
            </a:r>
            <a:endParaRPr lang="he-IL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Tx/>
              <a:buBlip>
                <a:blip r:embed="rId5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صيغ مبنى جزيئية</a:t>
            </a:r>
            <a:endParaRPr lang="he-IL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50000"/>
              </a:lnSpc>
              <a:buFontTx/>
              <a:buBlip>
                <a:blip r:embed="rId5"/>
              </a:buBlip>
              <a:defRPr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5125" name="כותרת 45"/>
          <p:cNvSpPr>
            <a:spLocks noGrp="1"/>
          </p:cNvSpPr>
          <p:nvPr>
            <p:ph type="ctrTitle"/>
          </p:nvPr>
        </p:nvSpPr>
        <p:spPr>
          <a:xfrm>
            <a:off x="214313" y="571500"/>
            <a:ext cx="8572500" cy="785813"/>
          </a:xfrm>
        </p:spPr>
        <p:txBody>
          <a:bodyPr/>
          <a:lstStyle/>
          <a:p>
            <a:r>
              <a:rPr lang="ar-LB" sz="3600" b="1" dirty="0" smtClean="0">
                <a:solidFill>
                  <a:srgbClr val="1D4C72"/>
                </a:solidFill>
              </a:rPr>
              <a:t>صيغ تمثيل ومبنى لمواد جزيئية</a:t>
            </a:r>
            <a:r>
              <a:rPr lang="he-IL" sz="3600" b="1" dirty="0" smtClean="0">
                <a:solidFill>
                  <a:srgbClr val="1D4C72"/>
                </a:solidFill>
              </a:rPr>
              <a:t/>
            </a:r>
            <a:br>
              <a:rPr lang="he-IL" sz="3600" b="1" dirty="0" smtClean="0">
                <a:solidFill>
                  <a:srgbClr val="1D4C72"/>
                </a:solidFill>
              </a:rPr>
            </a:br>
            <a:endParaRPr lang="he-IL" sz="3600" dirty="0" smtClean="0"/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F1CB75-0E7D-4D64-A66F-65145E516176}" type="slidenum">
              <a:rPr lang="he-IL" smtClean="0"/>
              <a:pPr>
                <a:defRPr/>
              </a:pPr>
              <a:t>1</a:t>
            </a:fld>
            <a:endParaRPr lang="he-IL" dirty="0"/>
          </a:p>
        </p:txBody>
      </p:sp>
      <p:sp>
        <p:nvSpPr>
          <p:cNvPr id="10" name="מלבן 9">
            <a:hlinkClick r:id="rId6"/>
          </p:cNvPr>
          <p:cNvSpPr/>
          <p:nvPr/>
        </p:nvSpPr>
        <p:spPr>
          <a:xfrm>
            <a:off x="3132138" y="5589588"/>
            <a:ext cx="2808287" cy="6477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LB" sz="1200" b="1" u="sng" dirty="0" smtClean="0">
                <a:solidFill>
                  <a:srgbClr val="00B0F0"/>
                </a:solidFill>
              </a:rPr>
              <a:t>برنامج تعليمي لكتابة صيغ تمثيل الكترونية،مجموعة الكيمياء، معهد وايزمن</a:t>
            </a:r>
            <a:r>
              <a:rPr lang="he-IL" sz="1200" b="1" u="sng" dirty="0" smtClean="0">
                <a:solidFill>
                  <a:srgbClr val="00B0F0"/>
                </a:solidFill>
              </a:rPr>
              <a:t> </a:t>
            </a:r>
            <a:endParaRPr lang="he-IL" sz="1200" b="1" u="sng" dirty="0">
              <a:solidFill>
                <a:srgbClr val="00B0F0"/>
              </a:solidFill>
            </a:endParaRPr>
          </a:p>
        </p:txBody>
      </p:sp>
      <p:grpSp>
        <p:nvGrpSpPr>
          <p:cNvPr id="5128" name="קבוצה 44"/>
          <p:cNvGrpSpPr>
            <a:grpSpLocks/>
          </p:cNvGrpSpPr>
          <p:nvPr/>
        </p:nvGrpSpPr>
        <p:grpSpPr bwMode="auto">
          <a:xfrm>
            <a:off x="3132138" y="3573463"/>
            <a:ext cx="2808287" cy="2016125"/>
            <a:chOff x="3131840" y="3573016"/>
            <a:chExt cx="2808312" cy="2016224"/>
          </a:xfrm>
        </p:grpSpPr>
        <p:sp>
          <p:nvSpPr>
            <p:cNvPr id="9" name="מלבן 8">
              <a:hlinkClick r:id="rId6"/>
            </p:cNvPr>
            <p:cNvSpPr/>
            <p:nvPr/>
          </p:nvSpPr>
          <p:spPr>
            <a:xfrm>
              <a:off x="3131840" y="3573016"/>
              <a:ext cx="2808312" cy="201622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dirty="0"/>
            </a:p>
          </p:txBody>
        </p:sp>
        <p:grpSp>
          <p:nvGrpSpPr>
            <p:cNvPr id="5130" name="Group 53"/>
            <p:cNvGrpSpPr>
              <a:grpSpLocks/>
            </p:cNvGrpSpPr>
            <p:nvPr/>
          </p:nvGrpSpPr>
          <p:grpSpPr bwMode="auto">
            <a:xfrm>
              <a:off x="4499992" y="4755232"/>
              <a:ext cx="1379538" cy="762000"/>
              <a:chOff x="2347" y="1200"/>
              <a:chExt cx="869" cy="480"/>
            </a:xfrm>
          </p:grpSpPr>
          <p:sp>
            <p:nvSpPr>
              <p:cNvPr id="12" name="Text Box 3"/>
              <p:cNvSpPr txBox="1">
                <a:spLocks noChangeArrowheads="1"/>
              </p:cNvSpPr>
              <p:nvPr/>
            </p:nvSpPr>
            <p:spPr bwMode="auto">
              <a:xfrm>
                <a:off x="2784" y="1200"/>
                <a:ext cx="432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  <a:defRPr/>
                </a:pPr>
                <a:r>
                  <a:rPr lang="en-US" sz="4400" b="1" dirty="0">
                    <a:solidFill>
                      <a:srgbClr val="CC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O</a:t>
                </a:r>
              </a:p>
            </p:txBody>
          </p:sp>
          <p:sp>
            <p:nvSpPr>
              <p:cNvPr id="5153" name="Oval 4"/>
              <p:cNvSpPr>
                <a:spLocks noChangeArrowheads="1"/>
              </p:cNvSpPr>
              <p:nvPr/>
            </p:nvSpPr>
            <p:spPr bwMode="auto">
              <a:xfrm>
                <a:off x="3120" y="14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5154" name="Oval 5"/>
              <p:cNvSpPr>
                <a:spLocks noChangeArrowheads="1"/>
              </p:cNvSpPr>
              <p:nvPr/>
            </p:nvSpPr>
            <p:spPr bwMode="auto">
              <a:xfrm>
                <a:off x="3121" y="1392"/>
                <a:ext cx="47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5155" name="Oval 6"/>
              <p:cNvSpPr>
                <a:spLocks noChangeArrowheads="1"/>
              </p:cNvSpPr>
              <p:nvPr/>
            </p:nvSpPr>
            <p:spPr bwMode="auto">
              <a:xfrm>
                <a:off x="2976" y="1584"/>
                <a:ext cx="47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5156" name="Oval 7"/>
              <p:cNvSpPr>
                <a:spLocks noChangeArrowheads="1"/>
              </p:cNvSpPr>
              <p:nvPr/>
            </p:nvSpPr>
            <p:spPr bwMode="auto">
              <a:xfrm>
                <a:off x="2928" y="1584"/>
                <a:ext cx="47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5157" name="Oval 8"/>
              <p:cNvSpPr>
                <a:spLocks noChangeArrowheads="1"/>
              </p:cNvSpPr>
              <p:nvPr/>
            </p:nvSpPr>
            <p:spPr bwMode="auto">
              <a:xfrm>
                <a:off x="2784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5158" name="Oval 9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20" name="Text Box 10"/>
              <p:cNvSpPr txBox="1">
                <a:spLocks noChangeArrowheads="1"/>
              </p:cNvSpPr>
              <p:nvPr/>
            </p:nvSpPr>
            <p:spPr bwMode="auto">
              <a:xfrm>
                <a:off x="2352" y="1200"/>
                <a:ext cx="432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  <a:defRPr/>
                </a:pPr>
                <a:r>
                  <a:rPr lang="en-US" sz="4400" b="1" dirty="0">
                    <a:solidFill>
                      <a:srgbClr val="CC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O</a:t>
                </a:r>
              </a:p>
            </p:txBody>
          </p:sp>
          <p:sp>
            <p:nvSpPr>
              <p:cNvPr id="5160" name="Oval 11"/>
              <p:cNvSpPr>
                <a:spLocks noChangeArrowheads="1"/>
              </p:cNvSpPr>
              <p:nvPr/>
            </p:nvSpPr>
            <p:spPr bwMode="auto">
              <a:xfrm>
                <a:off x="2784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5161" name="Oval 12"/>
              <p:cNvSpPr>
                <a:spLocks noChangeArrowheads="1"/>
              </p:cNvSpPr>
              <p:nvPr/>
            </p:nvSpPr>
            <p:spPr bwMode="auto">
              <a:xfrm>
                <a:off x="2688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5162" name="Oval 13"/>
              <p:cNvSpPr>
                <a:spLocks noChangeArrowheads="1"/>
              </p:cNvSpPr>
              <p:nvPr/>
            </p:nvSpPr>
            <p:spPr bwMode="auto">
              <a:xfrm>
                <a:off x="2544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5163" name="Oval 14"/>
              <p:cNvSpPr>
                <a:spLocks noChangeArrowheads="1"/>
              </p:cNvSpPr>
              <p:nvPr/>
            </p:nvSpPr>
            <p:spPr bwMode="auto">
              <a:xfrm>
                <a:off x="2496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5164" name="Oval 15"/>
              <p:cNvSpPr>
                <a:spLocks noChangeArrowheads="1"/>
              </p:cNvSpPr>
              <p:nvPr/>
            </p:nvSpPr>
            <p:spPr bwMode="auto">
              <a:xfrm>
                <a:off x="2347" y="14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5165" name="Oval 16"/>
              <p:cNvSpPr>
                <a:spLocks noChangeArrowheads="1"/>
              </p:cNvSpPr>
              <p:nvPr/>
            </p:nvSpPr>
            <p:spPr bwMode="auto">
              <a:xfrm>
                <a:off x="2347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</p:grpSp>
        <p:grpSp>
          <p:nvGrpSpPr>
            <p:cNvPr id="5131" name="קבוצה 47"/>
            <p:cNvGrpSpPr>
              <a:grpSpLocks/>
            </p:cNvGrpSpPr>
            <p:nvPr/>
          </p:nvGrpSpPr>
          <p:grpSpPr bwMode="auto">
            <a:xfrm>
              <a:off x="3275856" y="3691015"/>
              <a:ext cx="2180840" cy="1394169"/>
              <a:chOff x="2964946" y="2933518"/>
              <a:chExt cx="2180840" cy="1394169"/>
            </a:xfrm>
          </p:grpSpPr>
          <p:sp>
            <p:nvSpPr>
              <p:cNvPr id="49" name="Text Box 73"/>
              <p:cNvSpPr txBox="1">
                <a:spLocks noChangeArrowheads="1"/>
              </p:cNvSpPr>
              <p:nvPr/>
            </p:nvSpPr>
            <p:spPr bwMode="auto">
              <a:xfrm rot="20488103">
                <a:off x="3890914" y="3164786"/>
                <a:ext cx="609605" cy="7636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  <a:defRPr/>
                </a:pPr>
                <a:r>
                  <a:rPr lang="en-US" sz="44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C</a:t>
                </a:r>
              </a:p>
            </p:txBody>
          </p:sp>
          <p:sp>
            <p:nvSpPr>
              <p:cNvPr id="5135" name="Oval 74"/>
              <p:cNvSpPr>
                <a:spLocks noChangeArrowheads="1"/>
              </p:cNvSpPr>
              <p:nvPr/>
            </p:nvSpPr>
            <p:spPr bwMode="auto">
              <a:xfrm rot="-1111897">
                <a:off x="4538999" y="3295118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5136" name="Oval 75"/>
              <p:cNvSpPr>
                <a:spLocks noChangeArrowheads="1"/>
              </p:cNvSpPr>
              <p:nvPr/>
            </p:nvSpPr>
            <p:spPr bwMode="auto">
              <a:xfrm rot="-1111897">
                <a:off x="4421311" y="3453892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5137" name="Oval 76"/>
              <p:cNvSpPr>
                <a:spLocks noChangeArrowheads="1"/>
              </p:cNvSpPr>
              <p:nvPr/>
            </p:nvSpPr>
            <p:spPr bwMode="auto">
              <a:xfrm rot="-1111897">
                <a:off x="4438118" y="3511142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5138" name="Oval 77"/>
              <p:cNvSpPr>
                <a:spLocks noChangeArrowheads="1"/>
              </p:cNvSpPr>
              <p:nvPr/>
            </p:nvSpPr>
            <p:spPr bwMode="auto">
              <a:xfrm rot="-1111897">
                <a:off x="3893537" y="3562412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5139" name="Oval 78"/>
              <p:cNvSpPr>
                <a:spLocks noChangeArrowheads="1"/>
              </p:cNvSpPr>
              <p:nvPr/>
            </p:nvSpPr>
            <p:spPr bwMode="auto">
              <a:xfrm rot="-1111897">
                <a:off x="3919285" y="3634130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55" name="Text Box 79"/>
              <p:cNvSpPr txBox="1">
                <a:spLocks noChangeArrowheads="1"/>
              </p:cNvSpPr>
              <p:nvPr/>
            </p:nvSpPr>
            <p:spPr bwMode="auto">
              <a:xfrm rot="20078840">
                <a:off x="4535445" y="2933000"/>
                <a:ext cx="609605" cy="7620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  <a:defRPr/>
                </a:pPr>
                <a:r>
                  <a:rPr lang="en-US" sz="4400" b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N</a:t>
                </a:r>
              </a:p>
            </p:txBody>
          </p:sp>
          <p:sp>
            <p:nvSpPr>
              <p:cNvPr id="5141" name="Oval 80"/>
              <p:cNvSpPr>
                <a:spLocks noChangeArrowheads="1"/>
              </p:cNvSpPr>
              <p:nvPr/>
            </p:nvSpPr>
            <p:spPr bwMode="auto">
              <a:xfrm rot="-1111897">
                <a:off x="4564747" y="3367126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5142" name="Oval 81"/>
              <p:cNvSpPr>
                <a:spLocks noChangeArrowheads="1"/>
              </p:cNvSpPr>
              <p:nvPr/>
            </p:nvSpPr>
            <p:spPr bwMode="auto">
              <a:xfrm rot="-1111897">
                <a:off x="5014182" y="3151102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5143" name="Oval 82"/>
              <p:cNvSpPr>
                <a:spLocks noChangeArrowheads="1"/>
              </p:cNvSpPr>
              <p:nvPr/>
            </p:nvSpPr>
            <p:spPr bwMode="auto">
              <a:xfrm rot="-1111897">
                <a:off x="4582134" y="3439134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5144" name="Oval 83"/>
              <p:cNvSpPr>
                <a:spLocks noChangeArrowheads="1"/>
              </p:cNvSpPr>
              <p:nvPr/>
            </p:nvSpPr>
            <p:spPr bwMode="auto">
              <a:xfrm rot="-1111897">
                <a:off x="4395563" y="3382174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5145" name="Oval 84"/>
              <p:cNvSpPr>
                <a:spLocks noChangeArrowheads="1"/>
              </p:cNvSpPr>
              <p:nvPr/>
            </p:nvSpPr>
            <p:spPr bwMode="auto">
              <a:xfrm rot="-1111897">
                <a:off x="5039930" y="3222820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61" name="Text Box 10"/>
              <p:cNvSpPr txBox="1">
                <a:spLocks noChangeArrowheads="1"/>
              </p:cNvSpPr>
              <p:nvPr/>
            </p:nvSpPr>
            <p:spPr bwMode="auto">
              <a:xfrm rot="20268502">
                <a:off x="3408310" y="3369583"/>
                <a:ext cx="684218" cy="7636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  <a:defRPr/>
                </a:pPr>
                <a:r>
                  <a:rPr lang="en-US" sz="4400" b="1" dirty="0">
                    <a:solidFill>
                      <a:srgbClr val="CC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O</a:t>
                </a:r>
              </a:p>
            </p:txBody>
          </p:sp>
          <p:sp>
            <p:nvSpPr>
              <p:cNvPr id="5147" name="Oval 13"/>
              <p:cNvSpPr>
                <a:spLocks noChangeArrowheads="1"/>
              </p:cNvSpPr>
              <p:nvPr/>
            </p:nvSpPr>
            <p:spPr bwMode="auto">
              <a:xfrm rot="-1047137">
                <a:off x="3838055" y="3942729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5148" name="Oval 14"/>
              <p:cNvSpPr>
                <a:spLocks noChangeArrowheads="1"/>
              </p:cNvSpPr>
              <p:nvPr/>
            </p:nvSpPr>
            <p:spPr bwMode="auto">
              <a:xfrm rot="-1047137">
                <a:off x="3766047" y="3991199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5149" name="Oval 15"/>
              <p:cNvSpPr>
                <a:spLocks noChangeArrowheads="1"/>
              </p:cNvSpPr>
              <p:nvPr/>
            </p:nvSpPr>
            <p:spPr bwMode="auto">
              <a:xfrm rot="-1047137">
                <a:off x="3429545" y="3870722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5150" name="Oval 16"/>
              <p:cNvSpPr>
                <a:spLocks noChangeArrowheads="1"/>
              </p:cNvSpPr>
              <p:nvPr/>
            </p:nvSpPr>
            <p:spPr bwMode="auto">
              <a:xfrm rot="-1047137">
                <a:off x="3406007" y="3775175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66" name="Text Box 3"/>
              <p:cNvSpPr txBox="1">
                <a:spLocks noChangeArrowheads="1"/>
              </p:cNvSpPr>
              <p:nvPr/>
            </p:nvSpPr>
            <p:spPr bwMode="auto">
              <a:xfrm rot="20095281">
                <a:off x="2965393" y="3566443"/>
                <a:ext cx="685806" cy="7620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  <a:defRPr/>
                </a:pPr>
                <a:r>
                  <a:rPr lang="en-US" sz="4400" b="1" dirty="0">
                    <a:solidFill>
                      <a:schemeClr val="bg1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H</a:t>
                </a:r>
              </a:p>
            </p:txBody>
          </p:sp>
        </p:grpSp>
        <p:sp>
          <p:nvSpPr>
            <p:cNvPr id="5132" name="Oval 13"/>
            <p:cNvSpPr>
              <a:spLocks noChangeArrowheads="1"/>
            </p:cNvSpPr>
            <p:nvPr/>
          </p:nvSpPr>
          <p:spPr bwMode="auto">
            <a:xfrm rot="-1047137">
              <a:off x="3910063" y="4230761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5133" name="Oval 14"/>
            <p:cNvSpPr>
              <a:spLocks noChangeArrowheads="1"/>
            </p:cNvSpPr>
            <p:nvPr/>
          </p:nvSpPr>
          <p:spPr bwMode="auto">
            <a:xfrm rot="-1047137">
              <a:off x="3838055" y="4279231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כותרת 1"/>
          <p:cNvSpPr>
            <a:spLocks noGrp="1"/>
          </p:cNvSpPr>
          <p:nvPr>
            <p:ph type="title"/>
          </p:nvPr>
        </p:nvSpPr>
        <p:spPr bwMode="auto">
          <a:xfrm>
            <a:off x="468313" y="44450"/>
            <a:ext cx="8064500" cy="4175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b="1" dirty="0" smtClean="0">
                <a:solidFill>
                  <a:srgbClr val="FF6600"/>
                </a:solidFill>
                <a:cs typeface="Arial" charset="0"/>
              </a:rPr>
              <a:t>سؤال</a:t>
            </a:r>
            <a:r>
              <a:rPr lang="he-IL" sz="2000" b="1" dirty="0" smtClean="0">
                <a:solidFill>
                  <a:srgbClr val="FF6600"/>
                </a:solidFill>
                <a:cs typeface="Arial" charset="0"/>
              </a:rPr>
              <a:t> 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0825" y="620713"/>
            <a:ext cx="8183563" cy="1477328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4: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سجلوا صيغة تمثيل الكترونية لذرتي هيدروجين وذرة اكسجين كل على حدة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+mn-lt"/>
                <a:cs typeface="+mn-cs"/>
              </a:rPr>
              <a:t>ب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سجلوا صيغة تمثيل الكترونية لجزيء ماء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+mn-lt"/>
                <a:cs typeface="+mn-cs"/>
              </a:rPr>
              <a:t>ج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سجلوا صيغة بنائية لجزيء ماء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+mn-lt"/>
                <a:cs typeface="+mn-cs"/>
              </a:rPr>
              <a:t>د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سجلوا صيغة جزيئية للماء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2271ECA2-4E30-423D-BA0D-2D1A69D09936}" type="slidenum">
              <a:rPr lang="he-IL"/>
              <a:pPr>
                <a:defRPr/>
              </a:pPr>
              <a:t>10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/>
          <p:cNvSpPr/>
          <p:nvPr/>
        </p:nvSpPr>
        <p:spPr>
          <a:xfrm>
            <a:off x="500063" y="2286000"/>
            <a:ext cx="8001000" cy="3929063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chemeClr val="tx1"/>
                </a:solidFill>
              </a:rPr>
              <a:t>اجابة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363" name="כותרת 1"/>
          <p:cNvSpPr>
            <a:spLocks noGrp="1"/>
          </p:cNvSpPr>
          <p:nvPr>
            <p:ph type="title"/>
          </p:nvPr>
        </p:nvSpPr>
        <p:spPr bwMode="auto">
          <a:xfrm>
            <a:off x="468313" y="44450"/>
            <a:ext cx="8064500" cy="4175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b="1" dirty="0" smtClean="0">
                <a:solidFill>
                  <a:srgbClr val="FF6600"/>
                </a:solidFill>
                <a:cs typeface="Arial" charset="0"/>
              </a:rPr>
              <a:t>اجابة لسؤال </a:t>
            </a:r>
            <a:r>
              <a:rPr lang="he-IL" sz="2000" b="1" dirty="0" smtClean="0">
                <a:solidFill>
                  <a:srgbClr val="FF6600"/>
                </a:solidFill>
                <a:cs typeface="Arial" charset="0"/>
              </a:rPr>
              <a:t>4</a:t>
            </a:r>
          </a:p>
        </p:txBody>
      </p:sp>
      <p:grpSp>
        <p:nvGrpSpPr>
          <p:cNvPr id="15365" name="קבוצה 62"/>
          <p:cNvGrpSpPr>
            <a:grpSpLocks/>
          </p:cNvGrpSpPr>
          <p:nvPr/>
        </p:nvGrpSpPr>
        <p:grpSpPr bwMode="auto">
          <a:xfrm>
            <a:off x="1071563" y="3214688"/>
            <a:ext cx="7178675" cy="1357312"/>
            <a:chOff x="251520" y="3212976"/>
            <a:chExt cx="8496944" cy="1224136"/>
          </a:xfrm>
        </p:grpSpPr>
        <p:sp>
          <p:nvSpPr>
            <p:cNvPr id="24" name="מלבן 23"/>
            <p:cNvSpPr/>
            <p:nvPr/>
          </p:nvSpPr>
          <p:spPr>
            <a:xfrm>
              <a:off x="251520" y="3212976"/>
              <a:ext cx="8496944" cy="12241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31958" y="3296017"/>
              <a:ext cx="432175" cy="664327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O</a:t>
              </a:r>
              <a:endParaRPr lang="he-I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  <p:grpSp>
          <p:nvGrpSpPr>
            <p:cNvPr id="15370" name="קבוצה 21"/>
            <p:cNvGrpSpPr>
              <a:grpSpLocks/>
            </p:cNvGrpSpPr>
            <p:nvPr/>
          </p:nvGrpSpPr>
          <p:grpSpPr bwMode="auto">
            <a:xfrm>
              <a:off x="1475656" y="3376247"/>
              <a:ext cx="163446" cy="52753"/>
              <a:chOff x="7694633" y="3140968"/>
              <a:chExt cx="163446" cy="45719"/>
            </a:xfrm>
          </p:grpSpPr>
          <p:sp>
            <p:nvSpPr>
              <p:cNvPr id="59" name="אליפסה 58"/>
              <p:cNvSpPr/>
              <p:nvPr/>
            </p:nvSpPr>
            <p:spPr>
              <a:xfrm>
                <a:off x="7693741" y="3140922"/>
                <a:ext cx="45097" cy="4591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60" name="אליפסה 59"/>
              <p:cNvSpPr/>
              <p:nvPr/>
            </p:nvSpPr>
            <p:spPr>
              <a:xfrm>
                <a:off x="7812120" y="3140922"/>
                <a:ext cx="45097" cy="4591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</p:grpSp>
        <p:grpSp>
          <p:nvGrpSpPr>
            <p:cNvPr id="15371" name="קבוצה 24"/>
            <p:cNvGrpSpPr>
              <a:grpSpLocks/>
            </p:cNvGrpSpPr>
            <p:nvPr/>
          </p:nvGrpSpPr>
          <p:grpSpPr bwMode="auto">
            <a:xfrm>
              <a:off x="1475656" y="3861048"/>
              <a:ext cx="163446" cy="52753"/>
              <a:chOff x="7694633" y="3140968"/>
              <a:chExt cx="163446" cy="45719"/>
            </a:xfrm>
          </p:grpSpPr>
          <p:sp>
            <p:nvSpPr>
              <p:cNvPr id="57" name="אליפסה 56"/>
              <p:cNvSpPr/>
              <p:nvPr/>
            </p:nvSpPr>
            <p:spPr>
              <a:xfrm>
                <a:off x="7693741" y="3141406"/>
                <a:ext cx="45097" cy="4467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58" name="אליפסה 57"/>
              <p:cNvSpPr/>
              <p:nvPr/>
            </p:nvSpPr>
            <p:spPr>
              <a:xfrm>
                <a:off x="7812120" y="3141406"/>
                <a:ext cx="45097" cy="4467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</p:grpSp>
        <p:sp>
          <p:nvSpPr>
            <p:cNvPr id="28" name="אליפסה 27"/>
            <p:cNvSpPr/>
            <p:nvPr/>
          </p:nvSpPr>
          <p:spPr>
            <a:xfrm>
              <a:off x="1835536" y="3575205"/>
              <a:ext cx="45097" cy="5297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29" name="אליפסה 28"/>
            <p:cNvSpPr/>
            <p:nvPr/>
          </p:nvSpPr>
          <p:spPr>
            <a:xfrm>
              <a:off x="1260555" y="3575205"/>
              <a:ext cx="45097" cy="5297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30" name="אליפסה 29"/>
            <p:cNvSpPr/>
            <p:nvPr/>
          </p:nvSpPr>
          <p:spPr>
            <a:xfrm>
              <a:off x="899782" y="3711221"/>
              <a:ext cx="45097" cy="5297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39010" y="3296017"/>
              <a:ext cx="432175" cy="664327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H</a:t>
              </a:r>
              <a:endParaRPr lang="he-I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32" name="אליפסה 31"/>
            <p:cNvSpPr/>
            <p:nvPr/>
          </p:nvSpPr>
          <p:spPr>
            <a:xfrm>
              <a:off x="2196309" y="3545139"/>
              <a:ext cx="45097" cy="5297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267712" y="3296017"/>
              <a:ext cx="432175" cy="664327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H</a:t>
              </a:r>
              <a:endParaRPr lang="he-I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203465" y="4043384"/>
              <a:ext cx="1441212" cy="249123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LB" sz="1600" dirty="0" smtClean="0">
                  <a:latin typeface="+mn-lt"/>
                  <a:cs typeface="+mn-cs"/>
                </a:rPr>
                <a:t>صيغة تمثيل الكترونية</a:t>
              </a:r>
              <a:endParaRPr lang="he-IL" sz="1600" dirty="0">
                <a:latin typeface="+mn-lt"/>
                <a:cs typeface="+mn-cs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380535" y="3933140"/>
              <a:ext cx="1296526" cy="276326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LB" sz="1600" dirty="0" smtClean="0">
                  <a:latin typeface="+mn-lt"/>
                  <a:cs typeface="+mn-cs"/>
                </a:rPr>
                <a:t>صيغة جزيئية</a:t>
              </a:r>
              <a:endParaRPr lang="he-IL" sz="1600" dirty="0">
                <a:latin typeface="+mn-lt"/>
                <a:cs typeface="+mn-cs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723236" y="3960344"/>
              <a:ext cx="1369807" cy="332163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LB" sz="1600" dirty="0" smtClean="0">
                  <a:latin typeface="+mn-lt"/>
                  <a:cs typeface="+mn-cs"/>
                </a:rPr>
                <a:t>صيغة بنائية جزيئية</a:t>
              </a:r>
              <a:endParaRPr lang="he-IL" sz="1600" dirty="0">
                <a:latin typeface="+mn-lt"/>
                <a:cs typeface="+mn-cs"/>
              </a:endParaRPr>
            </a:p>
          </p:txBody>
        </p:sp>
        <p:sp>
          <p:nvSpPr>
            <p:cNvPr id="37" name="חץ ימינה 36"/>
            <p:cNvSpPr/>
            <p:nvPr/>
          </p:nvSpPr>
          <p:spPr>
            <a:xfrm>
              <a:off x="2844572" y="3628180"/>
              <a:ext cx="503578" cy="8304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851729" y="3296017"/>
              <a:ext cx="432175" cy="664327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O</a:t>
              </a:r>
              <a:endParaRPr lang="he-I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  <p:grpSp>
          <p:nvGrpSpPr>
            <p:cNvPr id="15383" name="קבוצה 97"/>
            <p:cNvGrpSpPr>
              <a:grpSpLocks/>
            </p:cNvGrpSpPr>
            <p:nvPr/>
          </p:nvGrpSpPr>
          <p:grpSpPr bwMode="auto">
            <a:xfrm>
              <a:off x="3995936" y="3376247"/>
              <a:ext cx="163446" cy="52753"/>
              <a:chOff x="7694633" y="3140968"/>
              <a:chExt cx="163446" cy="45719"/>
            </a:xfrm>
          </p:grpSpPr>
          <p:sp>
            <p:nvSpPr>
              <p:cNvPr id="55" name="אליפסה 54"/>
              <p:cNvSpPr/>
              <p:nvPr/>
            </p:nvSpPr>
            <p:spPr>
              <a:xfrm>
                <a:off x="7695110" y="3140922"/>
                <a:ext cx="45097" cy="4591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56" name="אליפסה 55"/>
              <p:cNvSpPr/>
              <p:nvPr/>
            </p:nvSpPr>
            <p:spPr>
              <a:xfrm>
                <a:off x="7813489" y="3140922"/>
                <a:ext cx="45097" cy="4591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</p:grpSp>
        <p:grpSp>
          <p:nvGrpSpPr>
            <p:cNvPr id="15384" name="קבוצה 100"/>
            <p:cNvGrpSpPr>
              <a:grpSpLocks/>
            </p:cNvGrpSpPr>
            <p:nvPr/>
          </p:nvGrpSpPr>
          <p:grpSpPr bwMode="auto">
            <a:xfrm>
              <a:off x="3995936" y="3861048"/>
              <a:ext cx="163446" cy="52753"/>
              <a:chOff x="7694633" y="3140968"/>
              <a:chExt cx="163446" cy="45719"/>
            </a:xfrm>
          </p:grpSpPr>
          <p:sp>
            <p:nvSpPr>
              <p:cNvPr id="53" name="אליפסה 52"/>
              <p:cNvSpPr/>
              <p:nvPr/>
            </p:nvSpPr>
            <p:spPr>
              <a:xfrm>
                <a:off x="7695110" y="3141406"/>
                <a:ext cx="45097" cy="4467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54" name="אליפסה 53"/>
              <p:cNvSpPr/>
              <p:nvPr/>
            </p:nvSpPr>
            <p:spPr>
              <a:xfrm>
                <a:off x="7813489" y="3141406"/>
                <a:ext cx="45097" cy="4467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</p:grpSp>
        <p:sp>
          <p:nvSpPr>
            <p:cNvPr id="41" name="אליפסה 40"/>
            <p:cNvSpPr/>
            <p:nvPr/>
          </p:nvSpPr>
          <p:spPr>
            <a:xfrm>
              <a:off x="4283904" y="3658246"/>
              <a:ext cx="45097" cy="5297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42" name="אליפסה 41"/>
            <p:cNvSpPr/>
            <p:nvPr/>
          </p:nvSpPr>
          <p:spPr>
            <a:xfrm>
              <a:off x="3780326" y="3575205"/>
              <a:ext cx="45097" cy="5297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43" name="אליפסה 42"/>
            <p:cNvSpPr/>
            <p:nvPr/>
          </p:nvSpPr>
          <p:spPr>
            <a:xfrm>
              <a:off x="3780326" y="3711221"/>
              <a:ext cx="45097" cy="5297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419554" y="3296017"/>
              <a:ext cx="432175" cy="664327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H</a:t>
              </a:r>
              <a:endParaRPr lang="he-I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45" name="אליפסה 44"/>
            <p:cNvSpPr/>
            <p:nvPr/>
          </p:nvSpPr>
          <p:spPr>
            <a:xfrm>
              <a:off x="4283904" y="3545139"/>
              <a:ext cx="45097" cy="5297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355307" y="3296017"/>
              <a:ext cx="432175" cy="664327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H</a:t>
              </a:r>
              <a:endParaRPr lang="he-I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47" name="חץ ימינה 46"/>
            <p:cNvSpPr/>
            <p:nvPr/>
          </p:nvSpPr>
          <p:spPr>
            <a:xfrm>
              <a:off x="4860764" y="3628180"/>
              <a:ext cx="503578" cy="8304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219658" y="3296017"/>
              <a:ext cx="1728702" cy="664327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H-O-H</a:t>
              </a:r>
              <a:endParaRPr lang="he-I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49" name="אליפסה 48"/>
            <p:cNvSpPr/>
            <p:nvPr/>
          </p:nvSpPr>
          <p:spPr>
            <a:xfrm rot="20358100">
              <a:off x="790799" y="3545139"/>
              <a:ext cx="550554" cy="262008"/>
            </a:xfrm>
            <a:prstGeom prst="ellipse">
              <a:avLst/>
            </a:prstGeom>
            <a:no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50" name="אליפסה 49"/>
            <p:cNvSpPr/>
            <p:nvPr/>
          </p:nvSpPr>
          <p:spPr>
            <a:xfrm rot="257935">
              <a:off x="1741585" y="3456372"/>
              <a:ext cx="546796" cy="262008"/>
            </a:xfrm>
            <a:prstGeom prst="ellipse">
              <a:avLst/>
            </a:prstGeom>
            <a:no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51" name="חץ ימינה 50"/>
            <p:cNvSpPr/>
            <p:nvPr/>
          </p:nvSpPr>
          <p:spPr>
            <a:xfrm>
              <a:off x="6948360" y="3628180"/>
              <a:ext cx="503578" cy="8304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309132" y="3296017"/>
              <a:ext cx="1223244" cy="664327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H</a:t>
              </a:r>
              <a:r>
                <a:rPr lang="en-US" sz="2800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2</a:t>
              </a:r>
              <a:r>
                <a: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O</a:t>
              </a:r>
              <a:endParaRPr lang="he-I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1450975" y="5072063"/>
            <a:ext cx="6361113" cy="287337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chemeClr val="bg1"/>
            </a:solidFill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 smtClean="0">
                <a:solidFill>
                  <a:srgbClr val="FF6600"/>
                </a:solidFill>
              </a:rPr>
              <a:t>نلاحظ </a:t>
            </a:r>
            <a:r>
              <a:rPr lang="ar-LB" b="1" dirty="0" smtClean="0">
                <a:solidFill>
                  <a:srgbClr val="FF6600"/>
                </a:solidFill>
              </a:rPr>
              <a:t>أن </a:t>
            </a:r>
            <a:r>
              <a:rPr lang="ar-LB" b="1" dirty="0" smtClean="0">
                <a:solidFill>
                  <a:srgbClr val="FF6600"/>
                </a:solidFill>
                <a:latin typeface="+mn-lt"/>
                <a:cs typeface="+mn-cs"/>
              </a:rPr>
              <a:t>كل </a:t>
            </a:r>
            <a:r>
              <a:rPr lang="ar-LB" b="1" dirty="0" smtClean="0">
                <a:solidFill>
                  <a:srgbClr val="FF6600"/>
                </a:solidFill>
                <a:latin typeface="+mn-lt"/>
                <a:cs typeface="+mn-cs"/>
              </a:rPr>
              <a:t>هيدروجين أكمل مستواه لالكترونين وكل اكسجين اكمل لـ 8 الكترونات</a:t>
            </a:r>
            <a:endParaRPr lang="he-IL" b="1" dirty="0">
              <a:solidFill>
                <a:srgbClr val="FF6600"/>
              </a:solidFill>
              <a:latin typeface="+mn-lt"/>
              <a:cs typeface="+mn-cs"/>
            </a:endParaRPr>
          </a:p>
        </p:txBody>
      </p:sp>
      <p:sp>
        <p:nvSpPr>
          <p:cNvPr id="62" name="מציין מיקום של מספר שקופית 61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E8ABBA5E-8FA3-4586-984C-899AC6ED53C6}" type="slidenum">
              <a:rPr lang="he-IL"/>
              <a:pPr>
                <a:defRPr/>
              </a:pPr>
              <a:t>11</a:t>
            </a:fld>
            <a:endParaRPr lang="he-IL" dirty="0"/>
          </a:p>
        </p:txBody>
      </p:sp>
      <p:sp>
        <p:nvSpPr>
          <p:cNvPr id="63" name="TextBox 62"/>
          <p:cNvSpPr txBox="1"/>
          <p:nvPr/>
        </p:nvSpPr>
        <p:spPr>
          <a:xfrm>
            <a:off x="250825" y="620713"/>
            <a:ext cx="8183563" cy="1477328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4: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سجلوا صيغة تمثيل الكترونية لذرتي هيدروجين وذرة اكسجين كل على حدة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+mn-lt"/>
                <a:cs typeface="+mn-cs"/>
              </a:rPr>
              <a:t>ب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سجلوا صيغة تمثيل الكترونية لجزيء ماء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+mn-lt"/>
                <a:cs typeface="+mn-cs"/>
              </a:rPr>
              <a:t>ج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سجلوا صيغة بنائية لجزيء ماء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+mn-lt"/>
                <a:cs typeface="+mn-cs"/>
              </a:rPr>
              <a:t>د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سجلوا صيغة جزيئية للماء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כותרת 1"/>
          <p:cNvSpPr>
            <a:spLocks noGrp="1"/>
          </p:cNvSpPr>
          <p:nvPr>
            <p:ph type="title"/>
          </p:nvPr>
        </p:nvSpPr>
        <p:spPr bwMode="auto">
          <a:xfrm>
            <a:off x="468313" y="44450"/>
            <a:ext cx="8064500" cy="4175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b="1" dirty="0" smtClean="0">
                <a:solidFill>
                  <a:srgbClr val="FF6600"/>
                </a:solidFill>
                <a:cs typeface="Arial" charset="0"/>
              </a:rPr>
              <a:t>سؤال</a:t>
            </a:r>
            <a:r>
              <a:rPr lang="he-IL" sz="2000" b="1" dirty="0" smtClean="0">
                <a:solidFill>
                  <a:srgbClr val="FF6600"/>
                </a:solidFill>
                <a:cs typeface="Arial" charset="0"/>
              </a:rPr>
              <a:t> 5</a:t>
            </a:r>
          </a:p>
        </p:txBody>
      </p:sp>
      <p:sp>
        <p:nvSpPr>
          <p:cNvPr id="51" name="מציין מיקום של מספר שקופית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468A2D-4445-4F46-9D36-0A5AA1081F68}" type="slidenum">
              <a:rPr lang="he-IL"/>
              <a:pPr>
                <a:defRPr/>
              </a:pPr>
              <a:t>12</a:t>
            </a:fld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23528" y="548680"/>
            <a:ext cx="8183563" cy="1477328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b="1" dirty="0">
                <a:solidFill>
                  <a:srgbClr val="1D4C72"/>
                </a:solidFill>
                <a:latin typeface="+mn-lt"/>
                <a:cs typeface="+mn-cs"/>
              </a:rPr>
              <a:t>5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:</a:t>
            </a:r>
            <a:endParaRPr lang="he-IL" b="1" dirty="0">
              <a:solidFill>
                <a:srgbClr val="1D4C72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سجلوا صيغة تمثيل الكترونية لأربع ذرات هيدروجين وذرة كربون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+mn-lt"/>
                <a:cs typeface="+mn-cs"/>
              </a:rPr>
              <a:t>ب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سجلوا صيغة تمثيل الكترونية لجزيء ميثان (كربون رباعي الذرات)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+mn-lt"/>
                <a:cs typeface="+mn-cs"/>
              </a:rPr>
              <a:t>ج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سجلوا صيغة بنائية لجزيء ميثان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+mn-lt"/>
                <a:cs typeface="+mn-cs"/>
              </a:rPr>
              <a:t>د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سجلوا صيغة جزيئية للميثان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285750" y="2214563"/>
            <a:ext cx="8215313" cy="3929062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chemeClr val="tx1"/>
                </a:solidFill>
              </a:rPr>
              <a:t>اجابة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7411" name="כותרת 1"/>
          <p:cNvSpPr>
            <a:spLocks noGrp="1"/>
          </p:cNvSpPr>
          <p:nvPr>
            <p:ph type="title"/>
          </p:nvPr>
        </p:nvSpPr>
        <p:spPr bwMode="auto">
          <a:xfrm>
            <a:off x="468313" y="44450"/>
            <a:ext cx="8064500" cy="4175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b="1" dirty="0" smtClean="0">
                <a:solidFill>
                  <a:srgbClr val="FF6600"/>
                </a:solidFill>
                <a:cs typeface="Arial" charset="0"/>
              </a:rPr>
              <a:t>اجابة لسؤال </a:t>
            </a:r>
            <a:r>
              <a:rPr lang="he-IL" sz="2000" b="1" dirty="0" smtClean="0">
                <a:solidFill>
                  <a:srgbClr val="FF6600"/>
                </a:solidFill>
                <a:cs typeface="Arial" charset="0"/>
              </a:rPr>
              <a:t>5</a:t>
            </a:r>
          </a:p>
        </p:txBody>
      </p:sp>
      <p:grpSp>
        <p:nvGrpSpPr>
          <p:cNvPr id="17413" name="קבוצה 51"/>
          <p:cNvGrpSpPr>
            <a:grpSpLocks/>
          </p:cNvGrpSpPr>
          <p:nvPr/>
        </p:nvGrpSpPr>
        <p:grpSpPr bwMode="auto">
          <a:xfrm>
            <a:off x="571500" y="2714625"/>
            <a:ext cx="7677150" cy="1822450"/>
            <a:chOff x="323528" y="3284984"/>
            <a:chExt cx="8496944" cy="2016224"/>
          </a:xfrm>
        </p:grpSpPr>
        <p:sp>
          <p:nvSpPr>
            <p:cNvPr id="8" name="מלבן 7"/>
            <p:cNvSpPr/>
            <p:nvPr/>
          </p:nvSpPr>
          <p:spPr>
            <a:xfrm>
              <a:off x="323528" y="3284984"/>
              <a:ext cx="8496944" cy="20162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grpSp>
          <p:nvGrpSpPr>
            <p:cNvPr id="17417" name="קבוצה 8"/>
            <p:cNvGrpSpPr>
              <a:grpSpLocks/>
            </p:cNvGrpSpPr>
            <p:nvPr/>
          </p:nvGrpSpPr>
          <p:grpSpPr bwMode="auto">
            <a:xfrm>
              <a:off x="467544" y="3284984"/>
              <a:ext cx="2277967" cy="2016224"/>
              <a:chOff x="323528" y="4509120"/>
              <a:chExt cx="2277967" cy="2016224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323588" y="5301209"/>
                <a:ext cx="432227" cy="576064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H</a:t>
                </a:r>
                <a:endParaRPr lang="he-IL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endParaRPr>
              </a:p>
            </p:txBody>
          </p:sp>
          <p:sp>
            <p:nvSpPr>
              <p:cNvPr id="36" name="אליפסה 35"/>
              <p:cNvSpPr/>
              <p:nvPr/>
            </p:nvSpPr>
            <p:spPr>
              <a:xfrm>
                <a:off x="1808270" y="6165305"/>
                <a:ext cx="45683" cy="4566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grpSp>
            <p:nvGrpSpPr>
              <p:cNvPr id="17445" name="קבוצה 66"/>
              <p:cNvGrpSpPr>
                <a:grpSpLocks/>
              </p:cNvGrpSpPr>
              <p:nvPr/>
            </p:nvGrpSpPr>
            <p:grpSpPr bwMode="auto">
              <a:xfrm>
                <a:off x="1233343" y="5157192"/>
                <a:ext cx="621783" cy="693791"/>
                <a:chOff x="2555776" y="3212976"/>
                <a:chExt cx="621783" cy="693791"/>
              </a:xfrm>
            </p:grpSpPr>
            <p:sp>
              <p:nvSpPr>
                <p:cNvPr id="45" name="TextBox 44"/>
                <p:cNvSpPr txBox="1"/>
                <p:nvPr/>
              </p:nvSpPr>
              <p:spPr>
                <a:xfrm>
                  <a:off x="2628195" y="3284983"/>
                  <a:ext cx="430469" cy="576064"/>
                </a:xfrm>
                <a:prstGeom prst="rect">
                  <a:avLst/>
                </a:prstGeom>
                <a:noFill/>
                <a:ln w="22225">
                  <a:noFill/>
                </a:ln>
                <a:effectLst>
                  <a:outerShdw sx="101000" sy="101000" algn="ctr" rotWithShape="0">
                    <a:schemeClr val="bg1">
                      <a:lumMod val="75000"/>
                    </a:schemeClr>
                  </a:outerShdw>
                </a:effectLst>
              </p:spPr>
              <p:txBody>
                <a:bodyPr rtlCol="1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800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cs typeface="+mn-cs"/>
                    </a:rPr>
                    <a:t>C</a:t>
                  </a:r>
                  <a:endParaRPr lang="he-IL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אליפסה 45"/>
                <p:cNvSpPr/>
                <p:nvPr/>
              </p:nvSpPr>
              <p:spPr>
                <a:xfrm>
                  <a:off x="2844308" y="3861047"/>
                  <a:ext cx="43926" cy="45664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47" name="אליפסה 46"/>
                <p:cNvSpPr/>
                <p:nvPr/>
              </p:nvSpPr>
              <p:spPr>
                <a:xfrm>
                  <a:off x="2556157" y="3501008"/>
                  <a:ext cx="45682" cy="45664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48" name="אליפסה 47"/>
                <p:cNvSpPr/>
                <p:nvPr/>
              </p:nvSpPr>
              <p:spPr>
                <a:xfrm>
                  <a:off x="2844308" y="3212976"/>
                  <a:ext cx="43926" cy="45664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49" name="אליפסה 48"/>
                <p:cNvSpPr/>
                <p:nvPr/>
              </p:nvSpPr>
              <p:spPr>
                <a:xfrm>
                  <a:off x="3113132" y="3573015"/>
                  <a:ext cx="45682" cy="45664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</p:grpSp>
          <p:sp>
            <p:nvSpPr>
              <p:cNvPr id="38" name="אליפסה 37"/>
              <p:cNvSpPr/>
              <p:nvPr/>
            </p:nvSpPr>
            <p:spPr>
              <a:xfrm>
                <a:off x="1736231" y="4869161"/>
                <a:ext cx="45683" cy="4566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39" name="אליפסה 38"/>
              <p:cNvSpPr/>
              <p:nvPr/>
            </p:nvSpPr>
            <p:spPr>
              <a:xfrm>
                <a:off x="755815" y="5589241"/>
                <a:ext cx="45683" cy="4566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377799" y="5949280"/>
                <a:ext cx="430470" cy="576064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H</a:t>
                </a:r>
                <a:endParaRPr lang="he-IL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377799" y="4509120"/>
                <a:ext cx="430470" cy="576064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H</a:t>
                </a:r>
                <a:endParaRPr lang="he-IL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endParaRPr>
              </a:p>
            </p:txBody>
          </p:sp>
          <p:sp>
            <p:nvSpPr>
              <p:cNvPr id="42" name="אליפסה 41"/>
              <p:cNvSpPr/>
              <p:nvPr/>
            </p:nvSpPr>
            <p:spPr>
              <a:xfrm rot="20358100">
                <a:off x="671478" y="5438199"/>
                <a:ext cx="681724" cy="256419"/>
              </a:xfrm>
              <a:prstGeom prst="ellipse">
                <a:avLst/>
              </a:prstGeom>
              <a:noFill/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43" name="אליפסה 42"/>
              <p:cNvSpPr/>
              <p:nvPr/>
            </p:nvSpPr>
            <p:spPr>
              <a:xfrm>
                <a:off x="2096421" y="5517232"/>
                <a:ext cx="45683" cy="4566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168458" y="5301209"/>
                <a:ext cx="432227" cy="576064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H</a:t>
                </a:r>
                <a:endParaRPr lang="he-IL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3491434" y="4005064"/>
              <a:ext cx="432227" cy="57606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H</a:t>
              </a:r>
              <a:endParaRPr lang="he-I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11" name="אליפסה 10"/>
            <p:cNvSpPr/>
            <p:nvPr/>
          </p:nvSpPr>
          <p:spPr>
            <a:xfrm>
              <a:off x="4185456" y="4509121"/>
              <a:ext cx="45682" cy="4566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23661" y="4005064"/>
              <a:ext cx="432227" cy="57606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C</a:t>
              </a:r>
              <a:endParaRPr lang="he-I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13" name="אליפסה 12"/>
            <p:cNvSpPr/>
            <p:nvPr/>
          </p:nvSpPr>
          <p:spPr>
            <a:xfrm>
              <a:off x="4067736" y="4509121"/>
              <a:ext cx="45682" cy="4566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4" name="אליפסה 13"/>
            <p:cNvSpPr/>
            <p:nvPr/>
          </p:nvSpPr>
          <p:spPr>
            <a:xfrm>
              <a:off x="3923661" y="4221089"/>
              <a:ext cx="45682" cy="4566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5" name="אליפסה 14"/>
            <p:cNvSpPr/>
            <p:nvPr/>
          </p:nvSpPr>
          <p:spPr>
            <a:xfrm>
              <a:off x="4166129" y="4031409"/>
              <a:ext cx="45682" cy="4566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6" name="אליפסה 15"/>
            <p:cNvSpPr/>
            <p:nvPr/>
          </p:nvSpPr>
          <p:spPr>
            <a:xfrm>
              <a:off x="4355887" y="4221089"/>
              <a:ext cx="45682" cy="4566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7" name="אליפסה 16"/>
            <p:cNvSpPr/>
            <p:nvPr/>
          </p:nvSpPr>
          <p:spPr>
            <a:xfrm>
              <a:off x="4067736" y="4031409"/>
              <a:ext cx="45682" cy="4566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8" name="אליפסה 17"/>
            <p:cNvSpPr/>
            <p:nvPr/>
          </p:nvSpPr>
          <p:spPr>
            <a:xfrm>
              <a:off x="3923661" y="4293096"/>
              <a:ext cx="45682" cy="4566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923661" y="4509121"/>
              <a:ext cx="432227" cy="57606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H</a:t>
              </a:r>
              <a:endParaRPr lang="he-I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23661" y="3501009"/>
              <a:ext cx="432227" cy="57606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H</a:t>
              </a:r>
              <a:endParaRPr lang="he-I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21" name="אליפסה 20"/>
            <p:cNvSpPr/>
            <p:nvPr/>
          </p:nvSpPr>
          <p:spPr>
            <a:xfrm>
              <a:off x="4355887" y="4293096"/>
              <a:ext cx="45682" cy="4566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427924" y="4005064"/>
              <a:ext cx="432227" cy="57606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H</a:t>
              </a:r>
              <a:endParaRPr lang="he-I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23" name="חץ ימינה 22"/>
            <p:cNvSpPr/>
            <p:nvPr/>
          </p:nvSpPr>
          <p:spPr>
            <a:xfrm>
              <a:off x="2771056" y="4365105"/>
              <a:ext cx="432227" cy="7200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24" name="חץ ימינה 23"/>
            <p:cNvSpPr/>
            <p:nvPr/>
          </p:nvSpPr>
          <p:spPr>
            <a:xfrm>
              <a:off x="5004227" y="4365105"/>
              <a:ext cx="432227" cy="7200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76265" y="4077073"/>
              <a:ext cx="1655112" cy="57606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H-C-H</a:t>
              </a:r>
              <a:endParaRPr lang="he-I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  <p:cxnSp>
          <p:nvCxnSpPr>
            <p:cNvPr id="26" name="מחבר ישר 25"/>
            <p:cNvCxnSpPr/>
            <p:nvPr/>
          </p:nvCxnSpPr>
          <p:spPr>
            <a:xfrm rot="5400000">
              <a:off x="6228898" y="4077073"/>
              <a:ext cx="1440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מחבר ישר 26"/>
            <p:cNvCxnSpPr/>
            <p:nvPr/>
          </p:nvCxnSpPr>
          <p:spPr>
            <a:xfrm rot="5400000">
              <a:off x="6228898" y="4653137"/>
              <a:ext cx="14401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6084794" y="3501009"/>
              <a:ext cx="432227" cy="57606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H</a:t>
              </a:r>
              <a:endParaRPr lang="he-I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084794" y="4581128"/>
              <a:ext cx="432227" cy="57606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H</a:t>
              </a:r>
              <a:endParaRPr lang="he-I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30" name="חץ ימינה 29"/>
            <p:cNvSpPr/>
            <p:nvPr/>
          </p:nvSpPr>
          <p:spPr>
            <a:xfrm>
              <a:off x="7163604" y="4365105"/>
              <a:ext cx="432227" cy="7200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307679" y="4077073"/>
              <a:ext cx="1368717" cy="57606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CH</a:t>
              </a:r>
              <a:r>
                <a:rPr lang="en-US" sz="2800" baseline="-25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rPr>
                <a:t>4</a:t>
              </a:r>
              <a:endParaRPr lang="he-IL" sz="28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32" name="אליפסה 31"/>
            <p:cNvSpPr/>
            <p:nvPr/>
          </p:nvSpPr>
          <p:spPr>
            <a:xfrm rot="13805259">
              <a:off x="1480681" y="4650460"/>
              <a:ext cx="755206" cy="202058"/>
            </a:xfrm>
            <a:prstGeom prst="ellipse">
              <a:avLst/>
            </a:prstGeom>
            <a:no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33" name="אליפסה 32"/>
            <p:cNvSpPr/>
            <p:nvPr/>
          </p:nvSpPr>
          <p:spPr>
            <a:xfrm>
              <a:off x="1764284" y="4221089"/>
              <a:ext cx="648341" cy="288032"/>
            </a:xfrm>
            <a:prstGeom prst="ellipse">
              <a:avLst/>
            </a:prstGeom>
            <a:no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34" name="אליפסה 33"/>
            <p:cNvSpPr/>
            <p:nvPr/>
          </p:nvSpPr>
          <p:spPr>
            <a:xfrm rot="17673793">
              <a:off x="1476265" y="3743322"/>
              <a:ext cx="642803" cy="267067"/>
            </a:xfrm>
            <a:prstGeom prst="ellipse">
              <a:avLst/>
            </a:prstGeom>
            <a:no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1763713" y="5068888"/>
            <a:ext cx="6264275" cy="431800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chemeClr val="bg1"/>
            </a:solidFill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 smtClean="0">
                <a:solidFill>
                  <a:srgbClr val="FF6600"/>
                </a:solidFill>
              </a:rPr>
              <a:t>نلاحظ </a:t>
            </a:r>
            <a:r>
              <a:rPr lang="ar-LB" b="1" dirty="0" smtClean="0">
                <a:solidFill>
                  <a:srgbClr val="FF6600"/>
                </a:solidFill>
              </a:rPr>
              <a:t>أن </a:t>
            </a:r>
            <a:r>
              <a:rPr lang="ar-LB" b="1" dirty="0" smtClean="0">
                <a:solidFill>
                  <a:srgbClr val="FF6600"/>
                </a:solidFill>
                <a:latin typeface="+mn-lt"/>
                <a:cs typeface="+mn-cs"/>
              </a:rPr>
              <a:t>أن </a:t>
            </a:r>
            <a:r>
              <a:rPr lang="ar-LB" b="1" dirty="0" smtClean="0">
                <a:solidFill>
                  <a:srgbClr val="FF6600"/>
                </a:solidFill>
                <a:latin typeface="+mn-lt"/>
                <a:cs typeface="+mn-cs"/>
              </a:rPr>
              <a:t>كل هيدروجين أكمل مستواه لـ-2 وكل كربون أكمل لـ 8</a:t>
            </a:r>
            <a:endParaRPr lang="he-IL" b="1" dirty="0">
              <a:solidFill>
                <a:srgbClr val="FF6600"/>
              </a:solidFill>
              <a:latin typeface="+mn-lt"/>
              <a:cs typeface="+mn-cs"/>
            </a:endParaRPr>
          </a:p>
        </p:txBody>
      </p:sp>
      <p:sp>
        <p:nvSpPr>
          <p:cNvPr id="51" name="מציין מיקום של מספר שקופית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1E55AB-29F3-4FCC-B563-E5222AE3FC50}" type="slidenum">
              <a:rPr lang="he-IL"/>
              <a:pPr>
                <a:defRPr/>
              </a:pPr>
              <a:t>13</a:t>
            </a:fld>
            <a:endParaRPr lang="he-IL"/>
          </a:p>
        </p:txBody>
      </p:sp>
      <p:sp>
        <p:nvSpPr>
          <p:cNvPr id="52" name="TextBox 51"/>
          <p:cNvSpPr txBox="1"/>
          <p:nvPr/>
        </p:nvSpPr>
        <p:spPr>
          <a:xfrm>
            <a:off x="323528" y="548680"/>
            <a:ext cx="8183563" cy="1477328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b="1" dirty="0">
                <a:solidFill>
                  <a:srgbClr val="1D4C72"/>
                </a:solidFill>
                <a:latin typeface="+mn-lt"/>
                <a:cs typeface="+mn-cs"/>
              </a:rPr>
              <a:t>5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:</a:t>
            </a:r>
            <a:endParaRPr lang="he-IL" b="1" dirty="0">
              <a:solidFill>
                <a:srgbClr val="1D4C72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سجلوا صيغة تمثيل الكترونية لأربع ذرات هيدروجين وذرة كربون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+mn-lt"/>
                <a:cs typeface="+mn-cs"/>
              </a:rPr>
              <a:t>ب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سجلوا صيغة تمثيل الكترونية لجزيء ميثان (كربون رباعي الذرات)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+mn-lt"/>
                <a:cs typeface="+mn-cs"/>
              </a:rPr>
              <a:t>ج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سجلوا صيغة بنائية لجزيء ميثان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+mn-lt"/>
                <a:cs typeface="+mn-cs"/>
              </a:rPr>
              <a:t>د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سجلوا صيغة جزيئية للميثان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85750" y="549275"/>
            <a:ext cx="8183563" cy="646331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6: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سجلوا صيغ التمثيل الالكترونية للجزيئات التالية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5288" y="1196975"/>
            <a:ext cx="8040687" cy="646331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ar-L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تلميح</a:t>
            </a:r>
            <a:r>
              <a:rPr lang="he-IL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L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ارسموا اولا صيغة تمثيل الكترونية لذرات منعزلة، ومن ثم اوصلوا بينها بحيث تكمل كل منها مستواها الخارجي. في البداية سجلوا بالمركز الذرة التي لها اعلى مقدرة على الارتباط</a:t>
            </a:r>
            <a:r>
              <a:rPr lang="he-IL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כותרת 8"/>
          <p:cNvSpPr>
            <a:spLocks noGrp="1"/>
          </p:cNvSpPr>
          <p:nvPr>
            <p:ph type="ctrTitle"/>
          </p:nvPr>
        </p:nvSpPr>
        <p:spPr bwMode="auto">
          <a:xfrm>
            <a:off x="785813" y="58738"/>
            <a:ext cx="7772400" cy="3698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dirty="0" smtClean="0">
                <a:cs typeface="Arial" charset="0"/>
              </a:rPr>
              <a:t>سؤال</a:t>
            </a:r>
            <a:r>
              <a:rPr sz="2000" dirty="0" smtClean="0">
                <a:cs typeface="Arial" charset="0"/>
              </a:rPr>
              <a:t> </a:t>
            </a:r>
            <a:r>
              <a:rPr sz="2000" dirty="0">
                <a:cs typeface="Arial" charset="0"/>
              </a:rPr>
              <a:t>6</a:t>
            </a: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DCA6C2-0A3E-49B7-B8C8-8FFB280387BF}" type="slidenum">
              <a:rPr lang="he-IL"/>
              <a:pPr>
                <a:defRPr/>
              </a:pPr>
              <a:t>14</a:t>
            </a:fld>
            <a:endParaRPr lang="he-IL" dirty="0"/>
          </a:p>
        </p:txBody>
      </p:sp>
      <p:sp>
        <p:nvSpPr>
          <p:cNvPr id="18439" name="מציין מיקום תוכן 2"/>
          <p:cNvSpPr>
            <a:spLocks noGrp="1"/>
          </p:cNvSpPr>
          <p:nvPr>
            <p:ph idx="4294967295"/>
          </p:nvPr>
        </p:nvSpPr>
        <p:spPr bwMode="auto">
          <a:xfrm>
            <a:off x="3923928" y="2178050"/>
            <a:ext cx="4404097" cy="45370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ar-LB" sz="1800" dirty="0" smtClean="0">
                <a:solidFill>
                  <a:srgbClr val="1D4C72"/>
                </a:solidFill>
              </a:rPr>
              <a:t>ماء الاكسجين</a:t>
            </a:r>
            <a:r>
              <a:rPr lang="he-IL" sz="1800" dirty="0" smtClean="0">
                <a:solidFill>
                  <a:srgbClr val="1D4C72"/>
                </a:solidFill>
              </a:rPr>
              <a:t> (</a:t>
            </a:r>
            <a:r>
              <a:rPr lang="ar-LB" sz="1800" dirty="0" smtClean="0">
                <a:solidFill>
                  <a:srgbClr val="1D4C72"/>
                </a:solidFill>
              </a:rPr>
              <a:t>ثنائي الاكسجين،</a:t>
            </a:r>
            <a:r>
              <a:rPr lang="he-IL" sz="1800" dirty="0" smtClean="0">
                <a:solidFill>
                  <a:srgbClr val="1D4C72"/>
                </a:solidFill>
              </a:rPr>
              <a:t> </a:t>
            </a:r>
            <a:r>
              <a:rPr lang="ar-LB" sz="1800" dirty="0" smtClean="0">
                <a:solidFill>
                  <a:srgbClr val="1D4C72"/>
                </a:solidFill>
              </a:rPr>
              <a:t>ثنائي الهيدروجين</a:t>
            </a:r>
            <a:r>
              <a:rPr lang="he-IL" sz="1800" dirty="0" smtClean="0">
                <a:solidFill>
                  <a:srgbClr val="1D4C72"/>
                </a:solidFill>
              </a:rPr>
              <a:t>)</a:t>
            </a:r>
            <a:r>
              <a:rPr lang="en-US" sz="1800" dirty="0" smtClean="0">
                <a:solidFill>
                  <a:srgbClr val="1D4C72"/>
                </a:solidFill>
                <a:cs typeface="Arial" charset="0"/>
              </a:rPr>
              <a:t/>
            </a:r>
            <a:br>
              <a:rPr lang="en-US" sz="1800" dirty="0" smtClean="0">
                <a:solidFill>
                  <a:srgbClr val="1D4C72"/>
                </a:solidFill>
                <a:cs typeface="Arial" charset="0"/>
              </a:rPr>
            </a:br>
            <a:r>
              <a:rPr lang="en-US" sz="1800" dirty="0" smtClean="0">
                <a:solidFill>
                  <a:srgbClr val="1D4C72"/>
                </a:solidFill>
                <a:cs typeface="Arial" charset="0"/>
              </a:rPr>
              <a:t/>
            </a:r>
            <a:br>
              <a:rPr lang="en-US" sz="1800" dirty="0" smtClean="0">
                <a:solidFill>
                  <a:srgbClr val="1D4C72"/>
                </a:solidFill>
                <a:cs typeface="Arial" charset="0"/>
              </a:rPr>
            </a:br>
            <a:r>
              <a:rPr lang="en-US" sz="1800" dirty="0" smtClean="0">
                <a:solidFill>
                  <a:srgbClr val="1D4C72"/>
                </a:solidFill>
                <a:cs typeface="Arial" charset="0"/>
              </a:rPr>
              <a:t/>
            </a:r>
            <a:br>
              <a:rPr lang="en-US" sz="1800" dirty="0" smtClean="0">
                <a:solidFill>
                  <a:srgbClr val="1D4C72"/>
                </a:solidFill>
                <a:cs typeface="Arial" charset="0"/>
              </a:rPr>
            </a:br>
            <a:r>
              <a:rPr lang="en-US" sz="1800" dirty="0" smtClean="0">
                <a:solidFill>
                  <a:srgbClr val="1D4C72"/>
                </a:solidFill>
                <a:cs typeface="Arial" charset="0"/>
              </a:rPr>
              <a:t/>
            </a:r>
            <a:br>
              <a:rPr lang="en-US" sz="1800" dirty="0" smtClean="0">
                <a:solidFill>
                  <a:srgbClr val="1D4C72"/>
                </a:solidFill>
                <a:cs typeface="Arial" charset="0"/>
              </a:rPr>
            </a:br>
            <a:endParaRPr lang="he-IL" sz="1800" dirty="0" smtClean="0">
              <a:solidFill>
                <a:srgbClr val="1D4C72"/>
              </a:solidFill>
            </a:endParaRPr>
          </a:p>
          <a:p>
            <a:r>
              <a:rPr lang="ar-LB" sz="1800" dirty="0" smtClean="0">
                <a:solidFill>
                  <a:srgbClr val="1D4C72"/>
                </a:solidFill>
              </a:rPr>
              <a:t>سيليكون رباعي الكلور</a:t>
            </a:r>
            <a:r>
              <a:rPr lang="en-US" sz="1800" dirty="0" smtClean="0">
                <a:solidFill>
                  <a:srgbClr val="1D4C72"/>
                </a:solidFill>
                <a:cs typeface="Arial" charset="0"/>
              </a:rPr>
              <a:t/>
            </a:r>
            <a:br>
              <a:rPr lang="en-US" sz="1800" dirty="0" smtClean="0">
                <a:solidFill>
                  <a:srgbClr val="1D4C72"/>
                </a:solidFill>
                <a:cs typeface="Arial" charset="0"/>
              </a:rPr>
            </a:br>
            <a:r>
              <a:rPr lang="en-US" sz="1800" dirty="0" smtClean="0">
                <a:solidFill>
                  <a:srgbClr val="1D4C72"/>
                </a:solidFill>
                <a:cs typeface="Arial" charset="0"/>
              </a:rPr>
              <a:t/>
            </a:r>
            <a:br>
              <a:rPr lang="en-US" sz="1800" dirty="0" smtClean="0">
                <a:solidFill>
                  <a:srgbClr val="1D4C72"/>
                </a:solidFill>
                <a:cs typeface="Arial" charset="0"/>
              </a:rPr>
            </a:br>
            <a:r>
              <a:rPr lang="en-US" sz="1800" dirty="0" smtClean="0">
                <a:solidFill>
                  <a:srgbClr val="1D4C72"/>
                </a:solidFill>
                <a:cs typeface="Arial" charset="0"/>
              </a:rPr>
              <a:t/>
            </a:r>
            <a:br>
              <a:rPr lang="en-US" sz="1800" dirty="0" smtClean="0">
                <a:solidFill>
                  <a:srgbClr val="1D4C72"/>
                </a:solidFill>
                <a:cs typeface="Arial" charset="0"/>
              </a:rPr>
            </a:br>
            <a:r>
              <a:rPr lang="en-US" sz="1800" dirty="0" smtClean="0">
                <a:solidFill>
                  <a:srgbClr val="1D4C72"/>
                </a:solidFill>
                <a:cs typeface="Arial" charset="0"/>
              </a:rPr>
              <a:t/>
            </a:r>
            <a:br>
              <a:rPr lang="en-US" sz="1800" dirty="0" smtClean="0">
                <a:solidFill>
                  <a:srgbClr val="1D4C72"/>
                </a:solidFill>
                <a:cs typeface="Arial" charset="0"/>
              </a:rPr>
            </a:br>
            <a:endParaRPr lang="he-IL" sz="1800" dirty="0" smtClean="0">
              <a:solidFill>
                <a:srgbClr val="1D4C72"/>
              </a:solidFill>
            </a:endParaRPr>
          </a:p>
          <a:p>
            <a:r>
              <a:rPr lang="ar-LB" sz="1800" dirty="0" smtClean="0">
                <a:solidFill>
                  <a:srgbClr val="1D4C72"/>
                </a:solidFill>
              </a:rPr>
              <a:t>ميثانول</a:t>
            </a:r>
            <a:r>
              <a:rPr lang="he-IL" sz="1800" dirty="0" smtClean="0">
                <a:solidFill>
                  <a:srgbClr val="1D4C72"/>
                </a:solidFill>
              </a:rPr>
              <a:t> (</a:t>
            </a:r>
            <a:r>
              <a:rPr lang="ar-LB" sz="1800" dirty="0" smtClean="0">
                <a:solidFill>
                  <a:srgbClr val="1D4C72"/>
                </a:solidFill>
              </a:rPr>
              <a:t>كربون</a:t>
            </a:r>
            <a:r>
              <a:rPr lang="he-IL" sz="1800" dirty="0" smtClean="0">
                <a:solidFill>
                  <a:srgbClr val="1D4C72"/>
                </a:solidFill>
              </a:rPr>
              <a:t>, </a:t>
            </a:r>
            <a:r>
              <a:rPr lang="ar-LB" sz="1800" dirty="0" smtClean="0">
                <a:solidFill>
                  <a:srgbClr val="1D4C72"/>
                </a:solidFill>
              </a:rPr>
              <a:t>اكسجين واربع ذرات هيدروجين</a:t>
            </a:r>
            <a:r>
              <a:rPr lang="he-IL" sz="1800" dirty="0" smtClean="0">
                <a:solidFill>
                  <a:srgbClr val="1D4C72"/>
                </a:solidFill>
              </a:rPr>
              <a:t>)</a:t>
            </a:r>
          </a:p>
          <a:p>
            <a:endParaRPr lang="he-IL" sz="1800" dirty="0" smtClean="0">
              <a:solidFill>
                <a:srgbClr val="1D4C7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9460" name="כותרת 43"/>
          <p:cNvSpPr>
            <a:spLocks noGrp="1"/>
          </p:cNvSpPr>
          <p:nvPr>
            <p:ph type="ctrTitle"/>
          </p:nvPr>
        </p:nvSpPr>
        <p:spPr bwMode="auto">
          <a:xfrm>
            <a:off x="785813" y="58738"/>
            <a:ext cx="7715250" cy="3698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dirty="0" smtClean="0">
                <a:cs typeface="Arial" charset="0"/>
              </a:rPr>
              <a:t>اجابة لسؤال</a:t>
            </a:r>
            <a:r>
              <a:rPr sz="2000" dirty="0" smtClean="0">
                <a:cs typeface="Arial" charset="0"/>
              </a:rPr>
              <a:t> </a:t>
            </a:r>
            <a:r>
              <a:rPr sz="2000" dirty="0">
                <a:cs typeface="Arial" charset="0"/>
              </a:rPr>
              <a:t>6</a:t>
            </a:r>
          </a:p>
        </p:txBody>
      </p:sp>
      <p:sp>
        <p:nvSpPr>
          <p:cNvPr id="43" name="מציין מיקום של מספר שקופית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C55CBB-751A-4C00-BEC7-C6010F9D9C68}" type="slidenum">
              <a:rPr lang="he-IL"/>
              <a:pPr>
                <a:defRPr/>
              </a:pPr>
              <a:t>15</a:t>
            </a:fld>
            <a:endParaRPr lang="he-IL" dirty="0"/>
          </a:p>
        </p:txBody>
      </p:sp>
      <p:grpSp>
        <p:nvGrpSpPr>
          <p:cNvPr id="19463" name="קבוצה 92"/>
          <p:cNvGrpSpPr>
            <a:grpSpLocks/>
          </p:cNvGrpSpPr>
          <p:nvPr/>
        </p:nvGrpSpPr>
        <p:grpSpPr bwMode="auto">
          <a:xfrm>
            <a:off x="1116013" y="3573463"/>
            <a:ext cx="3095625" cy="1233487"/>
            <a:chOff x="683568" y="2204864"/>
            <a:chExt cx="3096344" cy="1233427"/>
          </a:xfrm>
        </p:grpSpPr>
        <p:grpSp>
          <p:nvGrpSpPr>
            <p:cNvPr id="19484" name="קבוצה 81"/>
            <p:cNvGrpSpPr>
              <a:grpSpLocks/>
            </p:cNvGrpSpPr>
            <p:nvPr/>
          </p:nvGrpSpPr>
          <p:grpSpPr bwMode="auto">
            <a:xfrm>
              <a:off x="683568" y="2204864"/>
              <a:ext cx="1872208" cy="1233427"/>
              <a:chOff x="467544" y="3131677"/>
              <a:chExt cx="1872208" cy="1233427"/>
            </a:xfrm>
          </p:grpSpPr>
          <p:sp>
            <p:nvSpPr>
              <p:cNvPr id="19488" name="TextBox 59"/>
              <p:cNvSpPr txBox="1">
                <a:spLocks noChangeArrowheads="1"/>
              </p:cNvSpPr>
              <p:nvPr/>
            </p:nvSpPr>
            <p:spPr bwMode="auto">
              <a:xfrm>
                <a:off x="467544" y="3573016"/>
                <a:ext cx="1872208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0"/>
                <a:r>
                  <a:rPr lang="en-US" sz="2000" b="1"/>
                  <a:t>:Cl</a:t>
                </a:r>
                <a:r>
                  <a:rPr lang="he-IL" sz="2000" b="1"/>
                  <a:t>:</a:t>
                </a:r>
                <a:r>
                  <a:rPr lang="en-US" sz="2000" b="1">
                    <a:solidFill>
                      <a:srgbClr val="FF6600"/>
                    </a:solidFill>
                  </a:rPr>
                  <a:t>Si</a:t>
                </a:r>
                <a:r>
                  <a:rPr lang="he-IL" sz="2000" b="1"/>
                  <a:t>:</a:t>
                </a:r>
                <a:r>
                  <a:rPr lang="en-US" sz="2000" b="1"/>
                  <a:t>Cl</a:t>
                </a:r>
                <a:r>
                  <a:rPr lang="he-IL" sz="2000" b="1"/>
                  <a:t>:</a:t>
                </a:r>
              </a:p>
            </p:txBody>
          </p:sp>
          <p:sp>
            <p:nvSpPr>
              <p:cNvPr id="19489" name="TextBox 70"/>
              <p:cNvSpPr txBox="1">
                <a:spLocks noChangeArrowheads="1"/>
              </p:cNvSpPr>
              <p:nvPr/>
            </p:nvSpPr>
            <p:spPr bwMode="auto">
              <a:xfrm>
                <a:off x="1043608" y="3275692"/>
                <a:ext cx="72008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0"/>
                <a:r>
                  <a:rPr lang="he-IL" b="1"/>
                  <a:t>:</a:t>
                </a:r>
                <a:r>
                  <a:rPr lang="en-US" b="1"/>
                  <a:t>Cl:</a:t>
                </a:r>
                <a:endParaRPr lang="he-IL" b="1"/>
              </a:p>
            </p:txBody>
          </p:sp>
          <p:sp>
            <p:nvSpPr>
              <p:cNvPr id="19490" name="TextBox 71"/>
              <p:cNvSpPr txBox="1">
                <a:spLocks noChangeArrowheads="1"/>
              </p:cNvSpPr>
              <p:nvPr/>
            </p:nvSpPr>
            <p:spPr bwMode="auto">
              <a:xfrm>
                <a:off x="1043608" y="3923764"/>
                <a:ext cx="72008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rtl="0"/>
                <a:r>
                  <a:rPr lang="he-IL" b="1"/>
                  <a:t>:</a:t>
                </a:r>
                <a:r>
                  <a:rPr lang="en-US" b="1"/>
                  <a:t>Cl:</a:t>
                </a:r>
                <a:endParaRPr lang="he-IL" b="1"/>
              </a:p>
            </p:txBody>
          </p:sp>
          <p:sp>
            <p:nvSpPr>
              <p:cNvPr id="19491" name="TextBox 73"/>
              <p:cNvSpPr txBox="1">
                <a:spLocks noChangeArrowheads="1"/>
              </p:cNvSpPr>
              <p:nvPr/>
            </p:nvSpPr>
            <p:spPr bwMode="auto">
              <a:xfrm rot="-5400000">
                <a:off x="1205916" y="3073315"/>
                <a:ext cx="28338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he-IL" sz="2000" b="1"/>
                  <a:t>:</a:t>
                </a:r>
              </a:p>
            </p:txBody>
          </p:sp>
          <p:sp>
            <p:nvSpPr>
              <p:cNvPr id="19492" name="TextBox 74"/>
              <p:cNvSpPr txBox="1">
                <a:spLocks noChangeArrowheads="1"/>
              </p:cNvSpPr>
              <p:nvPr/>
            </p:nvSpPr>
            <p:spPr bwMode="auto">
              <a:xfrm rot="-5400000">
                <a:off x="1245986" y="3370639"/>
                <a:ext cx="28338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he-IL" sz="2000" b="1"/>
                  <a:t>:</a:t>
                </a:r>
              </a:p>
            </p:txBody>
          </p:sp>
          <p:sp>
            <p:nvSpPr>
              <p:cNvPr id="19493" name="TextBox 75"/>
              <p:cNvSpPr txBox="1">
                <a:spLocks noChangeArrowheads="1"/>
              </p:cNvSpPr>
              <p:nvPr/>
            </p:nvSpPr>
            <p:spPr bwMode="auto">
              <a:xfrm rot="-5400000">
                <a:off x="1245986" y="4023356"/>
                <a:ext cx="28338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he-IL" sz="2000" b="1"/>
                  <a:t>:</a:t>
                </a:r>
              </a:p>
            </p:txBody>
          </p:sp>
          <p:sp>
            <p:nvSpPr>
              <p:cNvPr id="19494" name="TextBox 76"/>
              <p:cNvSpPr txBox="1">
                <a:spLocks noChangeArrowheads="1"/>
              </p:cNvSpPr>
              <p:nvPr/>
            </p:nvSpPr>
            <p:spPr bwMode="auto">
              <a:xfrm rot="-5400000">
                <a:off x="1245986" y="3730678"/>
                <a:ext cx="28338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he-IL" sz="2000" b="1"/>
                  <a:t>:</a:t>
                </a:r>
              </a:p>
            </p:txBody>
          </p:sp>
          <p:sp>
            <p:nvSpPr>
              <p:cNvPr id="19495" name="TextBox 77"/>
              <p:cNvSpPr txBox="1">
                <a:spLocks noChangeArrowheads="1"/>
              </p:cNvSpPr>
              <p:nvPr/>
            </p:nvSpPr>
            <p:spPr bwMode="auto">
              <a:xfrm rot="-5400000">
                <a:off x="1534018" y="3370638"/>
                <a:ext cx="28338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he-IL" sz="2000" b="1"/>
                  <a:t>:</a:t>
                </a:r>
              </a:p>
            </p:txBody>
          </p:sp>
          <p:sp>
            <p:nvSpPr>
              <p:cNvPr id="19496" name="TextBox 78"/>
              <p:cNvSpPr txBox="1">
                <a:spLocks noChangeArrowheads="1"/>
              </p:cNvSpPr>
              <p:nvPr/>
            </p:nvSpPr>
            <p:spPr bwMode="auto">
              <a:xfrm rot="-5400000">
                <a:off x="1534018" y="3730678"/>
                <a:ext cx="28338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he-IL" sz="2000" b="1"/>
                  <a:t>:</a:t>
                </a:r>
              </a:p>
            </p:txBody>
          </p:sp>
          <p:sp>
            <p:nvSpPr>
              <p:cNvPr id="19497" name="TextBox 79"/>
              <p:cNvSpPr txBox="1">
                <a:spLocks noChangeArrowheads="1"/>
              </p:cNvSpPr>
              <p:nvPr/>
            </p:nvSpPr>
            <p:spPr bwMode="auto">
              <a:xfrm rot="-5400000">
                <a:off x="957954" y="3730678"/>
                <a:ext cx="28338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he-IL" sz="2000" b="1"/>
                  <a:t>:</a:t>
                </a:r>
              </a:p>
            </p:txBody>
          </p:sp>
          <p:sp>
            <p:nvSpPr>
              <p:cNvPr id="19498" name="TextBox 80"/>
              <p:cNvSpPr txBox="1">
                <a:spLocks noChangeArrowheads="1"/>
              </p:cNvSpPr>
              <p:nvPr/>
            </p:nvSpPr>
            <p:spPr bwMode="auto">
              <a:xfrm rot="-5400000">
                <a:off x="885946" y="3370638"/>
                <a:ext cx="28338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he-IL" sz="2000" b="1"/>
                  <a:t>:</a:t>
                </a:r>
              </a:p>
            </p:txBody>
          </p:sp>
        </p:grpSp>
        <p:sp>
          <p:nvSpPr>
            <p:cNvPr id="56" name="חץ ימינה 55"/>
            <p:cNvSpPr/>
            <p:nvPr/>
          </p:nvSpPr>
          <p:spPr>
            <a:xfrm>
              <a:off x="2339715" y="2852532"/>
              <a:ext cx="431900" cy="4603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132062" y="2565208"/>
              <a:ext cx="503354" cy="576235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916111" y="2492187"/>
              <a:ext cx="863801" cy="720690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>
              <a:norm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atin typeface="+mn-lt"/>
                  <a:cs typeface="+mn-cs"/>
                </a:rPr>
                <a:t>SiCl</a:t>
              </a:r>
              <a:r>
                <a:rPr lang="en-US" sz="2400" b="1" baseline="-25000" dirty="0">
                  <a:latin typeface="+mn-lt"/>
                  <a:cs typeface="+mn-cs"/>
                </a:rPr>
                <a:t>4</a:t>
              </a:r>
              <a:endParaRPr lang="he-IL" sz="2400" b="1" baseline="-25000" dirty="0">
                <a:latin typeface="+mn-lt"/>
                <a:cs typeface="+mn-cs"/>
              </a:endParaRPr>
            </a:p>
          </p:txBody>
        </p:sp>
      </p:grpSp>
      <p:grpSp>
        <p:nvGrpSpPr>
          <p:cNvPr id="19464" name="קבוצה 90"/>
          <p:cNvGrpSpPr>
            <a:grpSpLocks/>
          </p:cNvGrpSpPr>
          <p:nvPr/>
        </p:nvGrpSpPr>
        <p:grpSpPr bwMode="auto">
          <a:xfrm>
            <a:off x="1403350" y="1916113"/>
            <a:ext cx="2952750" cy="720725"/>
            <a:chOff x="971600" y="1556792"/>
            <a:chExt cx="2952328" cy="720080"/>
          </a:xfrm>
        </p:grpSpPr>
        <p:sp>
          <p:nvSpPr>
            <p:cNvPr id="59" name="TextBox 58"/>
            <p:cNvSpPr txBox="1"/>
            <p:nvPr/>
          </p:nvSpPr>
          <p:spPr>
            <a:xfrm>
              <a:off x="2916010" y="1556792"/>
              <a:ext cx="1007918" cy="720080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>
              <a:norm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atin typeface="+mn-lt"/>
                  <a:cs typeface="+mn-cs"/>
                </a:rPr>
                <a:t>O</a:t>
              </a:r>
              <a:r>
                <a:rPr lang="en-US" sz="2400" b="1" baseline="-25000" dirty="0">
                  <a:latin typeface="+mn-lt"/>
                  <a:cs typeface="+mn-cs"/>
                </a:rPr>
                <a:t>2</a:t>
              </a:r>
              <a:r>
                <a:rPr lang="en-US" sz="2400" b="1" dirty="0">
                  <a:latin typeface="+mn-lt"/>
                  <a:cs typeface="+mn-cs"/>
                </a:rPr>
                <a:t>H</a:t>
              </a:r>
              <a:r>
                <a:rPr lang="en-US" sz="2400" b="1" baseline="-25000" dirty="0">
                  <a:latin typeface="+mn-lt"/>
                  <a:cs typeface="+mn-cs"/>
                </a:rPr>
                <a:t>2</a:t>
              </a:r>
              <a:endParaRPr lang="he-IL" sz="2400" b="1" baseline="-25000" dirty="0">
                <a:latin typeface="+mn-lt"/>
                <a:cs typeface="+mn-cs"/>
              </a:endParaRPr>
            </a:p>
          </p:txBody>
        </p:sp>
        <p:sp>
          <p:nvSpPr>
            <p:cNvPr id="62" name="חץ ימינה 61"/>
            <p:cNvSpPr/>
            <p:nvPr/>
          </p:nvSpPr>
          <p:spPr>
            <a:xfrm>
              <a:off x="2484272" y="1916832"/>
              <a:ext cx="431738" cy="4599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grpSp>
          <p:nvGrpSpPr>
            <p:cNvPr id="19478" name="קבוצה 67"/>
            <p:cNvGrpSpPr>
              <a:grpSpLocks/>
            </p:cNvGrpSpPr>
            <p:nvPr/>
          </p:nvGrpSpPr>
          <p:grpSpPr bwMode="auto">
            <a:xfrm>
              <a:off x="971600" y="1556792"/>
              <a:ext cx="1296144" cy="720080"/>
              <a:chOff x="971600" y="1556792"/>
              <a:chExt cx="1296144" cy="720080"/>
            </a:xfrm>
          </p:grpSpPr>
          <p:sp>
            <p:nvSpPr>
              <p:cNvPr id="19479" name="TextBox 60"/>
              <p:cNvSpPr txBox="1">
                <a:spLocks noChangeArrowheads="1"/>
              </p:cNvSpPr>
              <p:nvPr/>
            </p:nvSpPr>
            <p:spPr bwMode="auto">
              <a:xfrm rot="-5400000">
                <a:off x="1317994" y="1863116"/>
                <a:ext cx="28338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he-IL" sz="2000" b="1"/>
                  <a:t>:</a:t>
                </a: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971600" y="1556792"/>
                <a:ext cx="1296803" cy="720080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>
                <a:norm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latin typeface="+mn-lt"/>
                    <a:cs typeface="+mn-cs"/>
                  </a:rPr>
                  <a:t>H:O:O:H</a:t>
                </a:r>
                <a:endParaRPr lang="he-IL" sz="2400" b="1" baseline="-25000" dirty="0">
                  <a:latin typeface="+mn-lt"/>
                  <a:cs typeface="+mn-cs"/>
                </a:endParaRPr>
              </a:p>
            </p:txBody>
          </p:sp>
          <p:sp>
            <p:nvSpPr>
              <p:cNvPr id="19481" name="TextBox 63"/>
              <p:cNvSpPr txBox="1">
                <a:spLocks noChangeArrowheads="1"/>
              </p:cNvSpPr>
              <p:nvPr/>
            </p:nvSpPr>
            <p:spPr bwMode="auto">
              <a:xfrm rot="-5400000">
                <a:off x="1317994" y="1575084"/>
                <a:ext cx="28338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he-IL" sz="2000" b="1"/>
                  <a:t>:</a:t>
                </a:r>
              </a:p>
            </p:txBody>
          </p:sp>
          <p:sp>
            <p:nvSpPr>
              <p:cNvPr id="19482" name="TextBox 64"/>
              <p:cNvSpPr txBox="1">
                <a:spLocks noChangeArrowheads="1"/>
              </p:cNvSpPr>
              <p:nvPr/>
            </p:nvSpPr>
            <p:spPr bwMode="auto">
              <a:xfrm rot="-5400000">
                <a:off x="1606027" y="1858470"/>
                <a:ext cx="28338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he-IL" sz="2000" b="1"/>
                  <a:t>:</a:t>
                </a:r>
              </a:p>
            </p:txBody>
          </p:sp>
          <p:sp>
            <p:nvSpPr>
              <p:cNvPr id="19483" name="TextBox 65"/>
              <p:cNvSpPr txBox="1">
                <a:spLocks noChangeArrowheads="1"/>
              </p:cNvSpPr>
              <p:nvPr/>
            </p:nvSpPr>
            <p:spPr bwMode="auto">
              <a:xfrm rot="-5400000">
                <a:off x="1606026" y="1570438"/>
                <a:ext cx="28338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he-IL" sz="2000" b="1"/>
                  <a:t>:</a:t>
                </a:r>
              </a:p>
            </p:txBody>
          </p:sp>
        </p:grpSp>
      </p:grpSp>
      <p:grpSp>
        <p:nvGrpSpPr>
          <p:cNvPr id="19465" name="קבוצה 93"/>
          <p:cNvGrpSpPr>
            <a:grpSpLocks/>
          </p:cNvGrpSpPr>
          <p:nvPr/>
        </p:nvGrpSpPr>
        <p:grpSpPr bwMode="auto">
          <a:xfrm>
            <a:off x="1116013" y="5229225"/>
            <a:ext cx="3168650" cy="1152525"/>
            <a:chOff x="899592" y="4725144"/>
            <a:chExt cx="3168352" cy="1152128"/>
          </a:xfrm>
        </p:grpSpPr>
        <p:sp>
          <p:nvSpPr>
            <p:cNvPr id="69" name="TextBox 68"/>
            <p:cNvSpPr txBox="1"/>
            <p:nvPr/>
          </p:nvSpPr>
          <p:spPr>
            <a:xfrm>
              <a:off x="2844096" y="4940970"/>
              <a:ext cx="1223848" cy="720477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atin typeface="+mn-lt"/>
                  <a:cs typeface="+mn-cs"/>
                </a:rPr>
                <a:t>CH</a:t>
              </a:r>
              <a:r>
                <a:rPr lang="en-US" sz="2400" b="1" baseline="-25000" dirty="0">
                  <a:latin typeface="+mn-lt"/>
                  <a:cs typeface="+mn-cs"/>
                </a:rPr>
                <a:t>4</a:t>
              </a:r>
              <a:r>
                <a:rPr lang="en-US" sz="2400" b="1" dirty="0">
                  <a:latin typeface="+mn-lt"/>
                  <a:cs typeface="+mn-cs"/>
                </a:rPr>
                <a:t>O</a:t>
              </a:r>
              <a:endParaRPr lang="he-IL" sz="2400" b="1" baseline="-25000" dirty="0">
                <a:latin typeface="+mn-lt"/>
                <a:cs typeface="+mn-cs"/>
              </a:endParaRPr>
            </a:p>
          </p:txBody>
        </p:sp>
        <p:grpSp>
          <p:nvGrpSpPr>
            <p:cNvPr id="19467" name="קבוצה 89"/>
            <p:cNvGrpSpPr>
              <a:grpSpLocks/>
            </p:cNvGrpSpPr>
            <p:nvPr/>
          </p:nvGrpSpPr>
          <p:grpSpPr bwMode="auto">
            <a:xfrm>
              <a:off x="899592" y="4725144"/>
              <a:ext cx="1440160" cy="1152128"/>
              <a:chOff x="899592" y="4725144"/>
              <a:chExt cx="1440160" cy="1152128"/>
            </a:xfrm>
          </p:grpSpPr>
          <p:sp>
            <p:nvSpPr>
              <p:cNvPr id="19469" name="TextBox 66"/>
              <p:cNvSpPr txBox="1">
                <a:spLocks noChangeArrowheads="1"/>
              </p:cNvSpPr>
              <p:nvPr/>
            </p:nvSpPr>
            <p:spPr bwMode="auto">
              <a:xfrm rot="-5400000">
                <a:off x="1317994" y="5242846"/>
                <a:ext cx="28338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he-IL" sz="2000" b="1"/>
                  <a:t>:</a:t>
                </a: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899592" y="4940970"/>
                <a:ext cx="1439727" cy="720477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latin typeface="+mn-lt"/>
                    <a:cs typeface="+mn-cs"/>
                  </a:rPr>
                  <a:t>H:C:O:H</a:t>
                </a:r>
                <a:endParaRPr lang="he-IL" sz="2400" b="1" baseline="-25000" dirty="0">
                  <a:latin typeface="+mn-lt"/>
                  <a:cs typeface="+mn-cs"/>
                </a:endParaRPr>
              </a:p>
            </p:txBody>
          </p:sp>
          <p:sp>
            <p:nvSpPr>
              <p:cNvPr id="19471" name="TextBox 82"/>
              <p:cNvSpPr txBox="1">
                <a:spLocks noChangeArrowheads="1"/>
              </p:cNvSpPr>
              <p:nvPr/>
            </p:nvSpPr>
            <p:spPr bwMode="auto">
              <a:xfrm rot="-5400000">
                <a:off x="1317994" y="4954814"/>
                <a:ext cx="28338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he-IL" sz="2000" b="1"/>
                  <a:t>:</a:t>
                </a:r>
              </a:p>
            </p:txBody>
          </p:sp>
          <p:sp>
            <p:nvSpPr>
              <p:cNvPr id="19472" name="TextBox 83"/>
              <p:cNvSpPr txBox="1">
                <a:spLocks noChangeArrowheads="1"/>
              </p:cNvSpPr>
              <p:nvPr/>
            </p:nvSpPr>
            <p:spPr bwMode="auto">
              <a:xfrm rot="-5400000">
                <a:off x="1606026" y="4954814"/>
                <a:ext cx="28338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he-IL" sz="2000" b="1"/>
                  <a:t>:</a:t>
                </a:r>
              </a:p>
            </p:txBody>
          </p:sp>
          <p:sp>
            <p:nvSpPr>
              <p:cNvPr id="19473" name="TextBox 84"/>
              <p:cNvSpPr txBox="1">
                <a:spLocks noChangeArrowheads="1"/>
              </p:cNvSpPr>
              <p:nvPr/>
            </p:nvSpPr>
            <p:spPr bwMode="auto">
              <a:xfrm rot="-5400000">
                <a:off x="1606026" y="5242846"/>
                <a:ext cx="28338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he-IL" sz="2000" b="1"/>
                  <a:t>:</a:t>
                </a: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1186902" y="5301208"/>
                <a:ext cx="504778" cy="576064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latin typeface="+mn-lt"/>
                    <a:cs typeface="+mn-cs"/>
                  </a:rPr>
                  <a:t>H</a:t>
                </a:r>
                <a:endParaRPr lang="he-IL" sz="2400" b="1" baseline="-25000" dirty="0">
                  <a:latin typeface="+mn-lt"/>
                  <a:cs typeface="+mn-cs"/>
                </a:endParaRP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1186902" y="4725144"/>
                <a:ext cx="504778" cy="576064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b="1" dirty="0">
                    <a:latin typeface="+mn-lt"/>
                    <a:cs typeface="+mn-cs"/>
                  </a:rPr>
                  <a:t>H</a:t>
                </a:r>
                <a:endParaRPr lang="he-IL" sz="2400" b="1" baseline="-25000" dirty="0">
                  <a:latin typeface="+mn-lt"/>
                  <a:cs typeface="+mn-cs"/>
                </a:endParaRPr>
              </a:p>
            </p:txBody>
          </p:sp>
        </p:grpSp>
        <p:sp>
          <p:nvSpPr>
            <p:cNvPr id="92" name="חץ ימינה 91"/>
            <p:cNvSpPr/>
            <p:nvPr/>
          </p:nvSpPr>
          <p:spPr>
            <a:xfrm>
              <a:off x="2412337" y="5301208"/>
              <a:ext cx="431759" cy="4602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285750" y="549275"/>
            <a:ext cx="8183563" cy="646331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6: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سجلوا صيغ التمثيل الالكترونية للجزيئات التالية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: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  <p:sp>
        <p:nvSpPr>
          <p:cNvPr id="46" name="מציין מיקום תוכן 2"/>
          <p:cNvSpPr txBox="1">
            <a:spLocks/>
          </p:cNvSpPr>
          <p:nvPr/>
        </p:nvSpPr>
        <p:spPr bwMode="auto">
          <a:xfrm>
            <a:off x="4139952" y="2060848"/>
            <a:ext cx="4404097" cy="45370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ar-L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ماء الاكسجين</a:t>
            </a:r>
            <a:r>
              <a:rPr kumimoji="0" lang="he-IL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ar-L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ثنائي الاكسجين،</a:t>
            </a:r>
            <a:r>
              <a:rPr kumimoji="0" lang="he-IL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L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ثنائي الهيدروجين</a:t>
            </a:r>
            <a:r>
              <a:rPr kumimoji="0" lang="he-IL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/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</a:b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/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</a:b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/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</a:br>
            <a:endParaRPr kumimoji="0" lang="ar-LB" sz="1800" b="0" i="0" u="none" strike="noStrike" kern="1200" cap="none" spc="0" normalizeH="0" baseline="0" noProof="0" dirty="0" smtClean="0">
              <a:ln>
                <a:noFill/>
              </a:ln>
              <a:solidFill>
                <a:srgbClr val="1D4C72"/>
              </a:solidFill>
              <a:effectLst/>
              <a:uLnTx/>
              <a:uFillTx/>
              <a:latin typeface="+mn-lt"/>
              <a:ea typeface="+mn-ea"/>
              <a:cs typeface="Arial" charset="0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ar-LB" dirty="0">
              <a:solidFill>
                <a:srgbClr val="1D4C72"/>
              </a:solidFill>
              <a:latin typeface="+mn-lt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/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</a:br>
            <a:endParaRPr kumimoji="0" lang="he-IL" sz="1800" b="0" i="0" u="none" strike="noStrike" kern="1200" cap="none" spc="0" normalizeH="0" baseline="0" noProof="0" dirty="0" smtClean="0">
              <a:ln>
                <a:noFill/>
              </a:ln>
              <a:solidFill>
                <a:srgbClr val="1D4C7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ar-L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سيليكون رباعي الكلور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/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</a:b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/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</a:b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/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</a:b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t/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</a:br>
            <a:endParaRPr kumimoji="0" lang="he-IL" sz="1800" b="0" i="0" u="none" strike="noStrike" kern="1200" cap="none" spc="0" normalizeH="0" baseline="0" noProof="0" dirty="0" smtClean="0">
              <a:ln>
                <a:noFill/>
              </a:ln>
              <a:solidFill>
                <a:srgbClr val="1D4C7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ar-L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ميثانول</a:t>
            </a:r>
            <a:r>
              <a:rPr kumimoji="0" lang="he-IL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ar-L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كربون</a:t>
            </a:r>
            <a:r>
              <a:rPr kumimoji="0" lang="he-IL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ar-L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اكسجين واربع ذرات هيدروجين</a:t>
            </a:r>
            <a:r>
              <a:rPr kumimoji="0" lang="he-IL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4C7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he-IL" sz="1800" b="0" i="0" u="none" strike="noStrike" kern="1200" cap="none" spc="0" normalizeH="0" baseline="0" noProof="0" dirty="0" smtClean="0">
              <a:ln>
                <a:noFill/>
              </a:ln>
              <a:solidFill>
                <a:srgbClr val="1D4C7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כותרת 1"/>
          <p:cNvSpPr>
            <a:spLocks noGrp="1"/>
          </p:cNvSpPr>
          <p:nvPr>
            <p:ph type="ctrTitle"/>
          </p:nvPr>
        </p:nvSpPr>
        <p:spPr bwMode="auto">
          <a:xfrm>
            <a:off x="785813" y="71438"/>
            <a:ext cx="7772400" cy="3698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dirty="0" smtClean="0">
                <a:cs typeface="Arial" charset="0"/>
              </a:rPr>
              <a:t>صيغ تمثيل الكترونية لاربطة ثنائية وثلاثية</a:t>
            </a:r>
            <a:endParaRPr sz="2000" dirty="0">
              <a:cs typeface="Arial" charset="0"/>
            </a:endParaRPr>
          </a:p>
        </p:txBody>
      </p:sp>
      <p:sp>
        <p:nvSpPr>
          <p:cNvPr id="107" name="מציין מיקום של מספר שקופית 10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234FB5-2D8E-4D11-A1DA-29AAFEAE7478}" type="slidenum">
              <a:rPr lang="he-IL" smtClean="0"/>
              <a:pPr>
                <a:defRPr/>
              </a:pPr>
              <a:t>16</a:t>
            </a:fld>
            <a:endParaRPr lang="he-IL" dirty="0"/>
          </a:p>
        </p:txBody>
      </p:sp>
      <p:grpSp>
        <p:nvGrpSpPr>
          <p:cNvPr id="20484" name="Group 53"/>
          <p:cNvGrpSpPr>
            <a:grpSpLocks/>
          </p:cNvGrpSpPr>
          <p:nvPr/>
        </p:nvGrpSpPr>
        <p:grpSpPr bwMode="auto">
          <a:xfrm>
            <a:off x="3073400" y="1976438"/>
            <a:ext cx="1447800" cy="762000"/>
            <a:chOff x="2304" y="1200"/>
            <a:chExt cx="912" cy="480"/>
          </a:xfrm>
        </p:grpSpPr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2784" y="1200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  <a:defRPr/>
              </a:pPr>
              <a:r>
                <a:rPr lang="en-US" sz="4400" b="1" dirty="0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rPr>
                <a:t>O</a:t>
              </a:r>
            </a:p>
          </p:txBody>
        </p:sp>
        <p:sp>
          <p:nvSpPr>
            <p:cNvPr id="20566" name="Oval 4"/>
            <p:cNvSpPr>
              <a:spLocks noChangeArrowheads="1"/>
            </p:cNvSpPr>
            <p:nvPr/>
          </p:nvSpPr>
          <p:spPr bwMode="auto">
            <a:xfrm>
              <a:off x="3120" y="144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67" name="Oval 5"/>
            <p:cNvSpPr>
              <a:spLocks noChangeArrowheads="1"/>
            </p:cNvSpPr>
            <p:nvPr/>
          </p:nvSpPr>
          <p:spPr bwMode="auto">
            <a:xfrm>
              <a:off x="3121" y="1392"/>
              <a:ext cx="47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68" name="Oval 6"/>
            <p:cNvSpPr>
              <a:spLocks noChangeArrowheads="1"/>
            </p:cNvSpPr>
            <p:nvPr/>
          </p:nvSpPr>
          <p:spPr bwMode="auto">
            <a:xfrm>
              <a:off x="2976" y="1584"/>
              <a:ext cx="47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69" name="Oval 7"/>
            <p:cNvSpPr>
              <a:spLocks noChangeArrowheads="1"/>
            </p:cNvSpPr>
            <p:nvPr/>
          </p:nvSpPr>
          <p:spPr bwMode="auto">
            <a:xfrm>
              <a:off x="2928" y="1584"/>
              <a:ext cx="47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70" name="Oval 8"/>
            <p:cNvSpPr>
              <a:spLocks noChangeArrowheads="1"/>
            </p:cNvSpPr>
            <p:nvPr/>
          </p:nvSpPr>
          <p:spPr bwMode="auto">
            <a:xfrm>
              <a:off x="2784" y="148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71" name="Oval 9"/>
            <p:cNvSpPr>
              <a:spLocks noChangeArrowheads="1"/>
            </p:cNvSpPr>
            <p:nvPr/>
          </p:nvSpPr>
          <p:spPr bwMode="auto">
            <a:xfrm>
              <a:off x="2688" y="139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2352" y="1200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  <a:defRPr/>
              </a:pPr>
              <a:r>
                <a:rPr lang="en-US" sz="4400" b="1" dirty="0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rPr>
                <a:t>O</a:t>
              </a:r>
            </a:p>
          </p:txBody>
        </p:sp>
        <p:sp>
          <p:nvSpPr>
            <p:cNvPr id="20573" name="Oval 11"/>
            <p:cNvSpPr>
              <a:spLocks noChangeArrowheads="1"/>
            </p:cNvSpPr>
            <p:nvPr/>
          </p:nvSpPr>
          <p:spPr bwMode="auto">
            <a:xfrm>
              <a:off x="2784" y="139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74" name="Oval 12"/>
            <p:cNvSpPr>
              <a:spLocks noChangeArrowheads="1"/>
            </p:cNvSpPr>
            <p:nvPr/>
          </p:nvSpPr>
          <p:spPr bwMode="auto">
            <a:xfrm>
              <a:off x="2688" y="148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75" name="Oval 13"/>
            <p:cNvSpPr>
              <a:spLocks noChangeArrowheads="1"/>
            </p:cNvSpPr>
            <p:nvPr/>
          </p:nvSpPr>
          <p:spPr bwMode="auto">
            <a:xfrm>
              <a:off x="2544" y="15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76" name="Oval 14"/>
            <p:cNvSpPr>
              <a:spLocks noChangeArrowheads="1"/>
            </p:cNvSpPr>
            <p:nvPr/>
          </p:nvSpPr>
          <p:spPr bwMode="auto">
            <a:xfrm>
              <a:off x="2496" y="15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77" name="Oval 15"/>
            <p:cNvSpPr>
              <a:spLocks noChangeArrowheads="1"/>
            </p:cNvSpPr>
            <p:nvPr/>
          </p:nvSpPr>
          <p:spPr bwMode="auto">
            <a:xfrm>
              <a:off x="2304" y="144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78" name="Oval 16"/>
            <p:cNvSpPr>
              <a:spLocks noChangeArrowheads="1"/>
            </p:cNvSpPr>
            <p:nvPr/>
          </p:nvSpPr>
          <p:spPr bwMode="auto">
            <a:xfrm>
              <a:off x="2304" y="139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</p:grpSp>
      <p:sp>
        <p:nvSpPr>
          <p:cNvPr id="20485" name="Line 17"/>
          <p:cNvSpPr>
            <a:spLocks noChangeShapeType="1"/>
          </p:cNvSpPr>
          <p:nvPr/>
        </p:nvSpPr>
        <p:spPr bwMode="auto">
          <a:xfrm>
            <a:off x="2519363" y="2433638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486" name="Group 106"/>
          <p:cNvGrpSpPr>
            <a:grpSpLocks/>
          </p:cNvGrpSpPr>
          <p:nvPr/>
        </p:nvGrpSpPr>
        <p:grpSpPr bwMode="auto">
          <a:xfrm>
            <a:off x="668338" y="1976438"/>
            <a:ext cx="1828800" cy="762000"/>
            <a:chOff x="144" y="1200"/>
            <a:chExt cx="1152" cy="480"/>
          </a:xfrm>
        </p:grpSpPr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864" y="1200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  <a:defRPr/>
              </a:pPr>
              <a:r>
                <a:rPr lang="en-US" sz="44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rPr>
                <a:t>O</a:t>
              </a:r>
            </a:p>
          </p:txBody>
        </p:sp>
        <p:sp>
          <p:nvSpPr>
            <p:cNvPr id="20552" name="Oval 19"/>
            <p:cNvSpPr>
              <a:spLocks noChangeArrowheads="1"/>
            </p:cNvSpPr>
            <p:nvPr/>
          </p:nvSpPr>
          <p:spPr bwMode="auto">
            <a:xfrm>
              <a:off x="1200" y="148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53" name="Oval 20"/>
            <p:cNvSpPr>
              <a:spLocks noChangeArrowheads="1"/>
            </p:cNvSpPr>
            <p:nvPr/>
          </p:nvSpPr>
          <p:spPr bwMode="auto">
            <a:xfrm>
              <a:off x="1200" y="144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54" name="Oval 21"/>
            <p:cNvSpPr>
              <a:spLocks noChangeArrowheads="1"/>
            </p:cNvSpPr>
            <p:nvPr/>
          </p:nvSpPr>
          <p:spPr bwMode="auto">
            <a:xfrm>
              <a:off x="1056" y="15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55" name="Oval 22"/>
            <p:cNvSpPr>
              <a:spLocks noChangeArrowheads="1"/>
            </p:cNvSpPr>
            <p:nvPr/>
          </p:nvSpPr>
          <p:spPr bwMode="auto">
            <a:xfrm>
              <a:off x="1008" y="15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56" name="Oval 23"/>
            <p:cNvSpPr>
              <a:spLocks noChangeArrowheads="1"/>
            </p:cNvSpPr>
            <p:nvPr/>
          </p:nvSpPr>
          <p:spPr bwMode="auto">
            <a:xfrm>
              <a:off x="1056" y="124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57" name="Oval 24"/>
            <p:cNvSpPr>
              <a:spLocks noChangeArrowheads="1"/>
            </p:cNvSpPr>
            <p:nvPr/>
          </p:nvSpPr>
          <p:spPr bwMode="auto">
            <a:xfrm>
              <a:off x="816" y="139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192" y="1200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  <a:defRPr/>
              </a:pPr>
              <a:r>
                <a:rPr lang="en-US" sz="44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rPr>
                <a:t>O</a:t>
              </a:r>
            </a:p>
          </p:txBody>
        </p:sp>
        <p:sp>
          <p:nvSpPr>
            <p:cNvPr id="20559" name="Oval 26"/>
            <p:cNvSpPr>
              <a:spLocks noChangeArrowheads="1"/>
            </p:cNvSpPr>
            <p:nvPr/>
          </p:nvSpPr>
          <p:spPr bwMode="auto">
            <a:xfrm>
              <a:off x="384" y="124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60" name="Oval 27"/>
            <p:cNvSpPr>
              <a:spLocks noChangeArrowheads="1"/>
            </p:cNvSpPr>
            <p:nvPr/>
          </p:nvSpPr>
          <p:spPr bwMode="auto">
            <a:xfrm>
              <a:off x="528" y="144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61" name="Oval 28"/>
            <p:cNvSpPr>
              <a:spLocks noChangeArrowheads="1"/>
            </p:cNvSpPr>
            <p:nvPr/>
          </p:nvSpPr>
          <p:spPr bwMode="auto">
            <a:xfrm>
              <a:off x="384" y="15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62" name="Oval 29"/>
            <p:cNvSpPr>
              <a:spLocks noChangeArrowheads="1"/>
            </p:cNvSpPr>
            <p:nvPr/>
          </p:nvSpPr>
          <p:spPr bwMode="auto">
            <a:xfrm>
              <a:off x="336" y="15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63" name="Oval 30"/>
            <p:cNvSpPr>
              <a:spLocks noChangeArrowheads="1"/>
            </p:cNvSpPr>
            <p:nvPr/>
          </p:nvSpPr>
          <p:spPr bwMode="auto">
            <a:xfrm>
              <a:off x="144" y="144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64" name="Oval 31"/>
            <p:cNvSpPr>
              <a:spLocks noChangeArrowheads="1"/>
            </p:cNvSpPr>
            <p:nvPr/>
          </p:nvSpPr>
          <p:spPr bwMode="auto">
            <a:xfrm>
              <a:off x="144" y="139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</p:grpSp>
      <p:sp>
        <p:nvSpPr>
          <p:cNvPr id="20487" name="Line 32"/>
          <p:cNvSpPr>
            <a:spLocks noChangeShapeType="1"/>
          </p:cNvSpPr>
          <p:nvPr/>
        </p:nvSpPr>
        <p:spPr bwMode="auto">
          <a:xfrm>
            <a:off x="4657725" y="2357438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488" name="Group 52"/>
          <p:cNvGrpSpPr>
            <a:grpSpLocks/>
          </p:cNvGrpSpPr>
          <p:nvPr/>
        </p:nvGrpSpPr>
        <p:grpSpPr bwMode="auto">
          <a:xfrm>
            <a:off x="5376863" y="1976438"/>
            <a:ext cx="1447800" cy="762000"/>
            <a:chOff x="3888" y="1200"/>
            <a:chExt cx="912" cy="480"/>
          </a:xfrm>
        </p:grpSpPr>
        <p:sp>
          <p:nvSpPr>
            <p:cNvPr id="36" name="Text Box 50"/>
            <p:cNvSpPr txBox="1">
              <a:spLocks noChangeArrowheads="1"/>
            </p:cNvSpPr>
            <p:nvPr/>
          </p:nvSpPr>
          <p:spPr bwMode="auto">
            <a:xfrm>
              <a:off x="3936" y="1200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  <a:defRPr/>
              </a:pPr>
              <a:r>
                <a:rPr lang="en-US" sz="44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rPr>
                <a:t>O</a:t>
              </a:r>
            </a:p>
          </p:txBody>
        </p:sp>
        <p:sp>
          <p:nvSpPr>
            <p:cNvPr id="37" name="Text Box 33"/>
            <p:cNvSpPr txBox="1">
              <a:spLocks noChangeArrowheads="1"/>
            </p:cNvSpPr>
            <p:nvPr/>
          </p:nvSpPr>
          <p:spPr bwMode="auto">
            <a:xfrm>
              <a:off x="4368" y="1200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  <a:defRPr/>
              </a:pPr>
              <a:r>
                <a:rPr lang="en-US" sz="44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rPr>
                <a:t>O</a:t>
              </a:r>
            </a:p>
          </p:txBody>
        </p:sp>
        <p:sp>
          <p:nvSpPr>
            <p:cNvPr id="20538" name="Oval 34"/>
            <p:cNvSpPr>
              <a:spLocks noChangeArrowheads="1"/>
            </p:cNvSpPr>
            <p:nvPr/>
          </p:nvSpPr>
          <p:spPr bwMode="auto">
            <a:xfrm>
              <a:off x="4704" y="144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39" name="Oval 35"/>
            <p:cNvSpPr>
              <a:spLocks noChangeArrowheads="1"/>
            </p:cNvSpPr>
            <p:nvPr/>
          </p:nvSpPr>
          <p:spPr bwMode="auto">
            <a:xfrm>
              <a:off x="4705" y="1392"/>
              <a:ext cx="47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40" name="Oval 36"/>
            <p:cNvSpPr>
              <a:spLocks noChangeArrowheads="1"/>
            </p:cNvSpPr>
            <p:nvPr/>
          </p:nvSpPr>
          <p:spPr bwMode="auto">
            <a:xfrm>
              <a:off x="4560" y="1584"/>
              <a:ext cx="47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41" name="Oval 37"/>
            <p:cNvSpPr>
              <a:spLocks noChangeArrowheads="1"/>
            </p:cNvSpPr>
            <p:nvPr/>
          </p:nvSpPr>
          <p:spPr bwMode="auto">
            <a:xfrm>
              <a:off x="4512" y="1584"/>
              <a:ext cx="47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42" name="Text Box 40"/>
            <p:cNvSpPr txBox="1">
              <a:spLocks noChangeArrowheads="1"/>
            </p:cNvSpPr>
            <p:nvPr/>
          </p:nvSpPr>
          <p:spPr bwMode="auto">
            <a:xfrm>
              <a:off x="3936" y="1200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  <a:defRPr/>
              </a:pPr>
              <a:r>
                <a:rPr lang="en-US" sz="44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rPr>
                <a:t>O</a:t>
              </a:r>
            </a:p>
          </p:txBody>
        </p:sp>
        <p:sp>
          <p:nvSpPr>
            <p:cNvPr id="20543" name="Oval 43"/>
            <p:cNvSpPr>
              <a:spLocks noChangeArrowheads="1"/>
            </p:cNvSpPr>
            <p:nvPr/>
          </p:nvSpPr>
          <p:spPr bwMode="auto">
            <a:xfrm>
              <a:off x="4128" y="15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44" name="Oval 44"/>
            <p:cNvSpPr>
              <a:spLocks noChangeArrowheads="1"/>
            </p:cNvSpPr>
            <p:nvPr/>
          </p:nvSpPr>
          <p:spPr bwMode="auto">
            <a:xfrm>
              <a:off x="4080" y="15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45" name="Oval 45"/>
            <p:cNvSpPr>
              <a:spLocks noChangeArrowheads="1"/>
            </p:cNvSpPr>
            <p:nvPr/>
          </p:nvSpPr>
          <p:spPr bwMode="auto">
            <a:xfrm>
              <a:off x="3888" y="144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46" name="Oval 46"/>
            <p:cNvSpPr>
              <a:spLocks noChangeArrowheads="1"/>
            </p:cNvSpPr>
            <p:nvPr/>
          </p:nvSpPr>
          <p:spPr bwMode="auto">
            <a:xfrm>
              <a:off x="3888" y="139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0547" name="Line 47"/>
            <p:cNvSpPr>
              <a:spLocks noChangeShapeType="1"/>
            </p:cNvSpPr>
            <p:nvPr/>
          </p:nvSpPr>
          <p:spPr bwMode="auto">
            <a:xfrm>
              <a:off x="4272" y="1440"/>
              <a:ext cx="9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48"/>
            <p:cNvSpPr txBox="1">
              <a:spLocks noChangeArrowheads="1"/>
            </p:cNvSpPr>
            <p:nvPr/>
          </p:nvSpPr>
          <p:spPr bwMode="auto">
            <a:xfrm>
              <a:off x="3936" y="1200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  <a:defRPr/>
              </a:pPr>
              <a:r>
                <a:rPr lang="en-US" sz="44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rPr>
                <a:t>O</a:t>
              </a:r>
            </a:p>
          </p:txBody>
        </p:sp>
        <p:sp>
          <p:nvSpPr>
            <p:cNvPr id="49" name="Text Box 49"/>
            <p:cNvSpPr txBox="1">
              <a:spLocks noChangeArrowheads="1"/>
            </p:cNvSpPr>
            <p:nvPr/>
          </p:nvSpPr>
          <p:spPr bwMode="auto">
            <a:xfrm>
              <a:off x="3936" y="1200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  <a:defRPr/>
              </a:pPr>
              <a:r>
                <a:rPr lang="en-US" sz="44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rPr>
                <a:t>O</a:t>
              </a:r>
            </a:p>
          </p:txBody>
        </p:sp>
        <p:sp>
          <p:nvSpPr>
            <p:cNvPr id="20550" name="Line 51"/>
            <p:cNvSpPr>
              <a:spLocks noChangeShapeType="1"/>
            </p:cNvSpPr>
            <p:nvPr/>
          </p:nvSpPr>
          <p:spPr bwMode="auto">
            <a:xfrm>
              <a:off x="4272" y="1488"/>
              <a:ext cx="9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9" name="Text Box 56"/>
          <p:cNvSpPr txBox="1">
            <a:spLocks noChangeArrowheads="1"/>
          </p:cNvSpPr>
          <p:nvPr/>
        </p:nvSpPr>
        <p:spPr bwMode="auto">
          <a:xfrm>
            <a:off x="7537450" y="1700213"/>
            <a:ext cx="838200" cy="771525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4400" b="1">
                <a:solidFill>
                  <a:srgbClr val="CC3300"/>
                </a:solidFill>
              </a:rPr>
              <a:t>O</a:t>
            </a:r>
            <a:r>
              <a:rPr lang="en-US" sz="4400" b="1" baseline="-25000">
                <a:solidFill>
                  <a:srgbClr val="CC3300"/>
                </a:solidFill>
              </a:rPr>
              <a:t>2</a:t>
            </a:r>
            <a:endParaRPr lang="en-US" sz="4400" b="1"/>
          </a:p>
        </p:txBody>
      </p:sp>
      <p:sp>
        <p:nvSpPr>
          <p:cNvPr id="20490" name="Line 57"/>
          <p:cNvSpPr>
            <a:spLocks noChangeShapeType="1"/>
          </p:cNvSpPr>
          <p:nvPr/>
        </p:nvSpPr>
        <p:spPr bwMode="auto">
          <a:xfrm>
            <a:off x="6889750" y="2357438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491" name="Group 109"/>
          <p:cNvGrpSpPr>
            <a:grpSpLocks/>
          </p:cNvGrpSpPr>
          <p:nvPr/>
        </p:nvGrpSpPr>
        <p:grpSpPr bwMode="auto">
          <a:xfrm>
            <a:off x="892175" y="4429125"/>
            <a:ext cx="1676400" cy="762000"/>
            <a:chOff x="192" y="2400"/>
            <a:chExt cx="1056" cy="480"/>
          </a:xfrm>
        </p:grpSpPr>
        <p:sp>
          <p:nvSpPr>
            <p:cNvPr id="54" name="Text Box 58"/>
            <p:cNvSpPr txBox="1">
              <a:spLocks noChangeArrowheads="1"/>
            </p:cNvSpPr>
            <p:nvPr/>
          </p:nvSpPr>
          <p:spPr bwMode="auto">
            <a:xfrm>
              <a:off x="192" y="2400"/>
              <a:ext cx="384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  <a:defRPr/>
              </a:pPr>
              <a:r>
                <a:rPr lang="en-US" sz="44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rPr>
                <a:t>N</a:t>
              </a:r>
            </a:p>
          </p:txBody>
        </p:sp>
        <p:sp>
          <p:nvSpPr>
            <p:cNvPr id="20525" name="Oval 60"/>
            <p:cNvSpPr>
              <a:spLocks noChangeArrowheads="1"/>
            </p:cNvSpPr>
            <p:nvPr/>
          </p:nvSpPr>
          <p:spPr bwMode="auto">
            <a:xfrm>
              <a:off x="336" y="240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  <p:sp>
          <p:nvSpPr>
            <p:cNvPr id="20526" name="Oval 61"/>
            <p:cNvSpPr>
              <a:spLocks noChangeArrowheads="1"/>
            </p:cNvSpPr>
            <p:nvPr/>
          </p:nvSpPr>
          <p:spPr bwMode="auto">
            <a:xfrm>
              <a:off x="528" y="264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  <p:sp>
          <p:nvSpPr>
            <p:cNvPr id="20527" name="Oval 62"/>
            <p:cNvSpPr>
              <a:spLocks noChangeArrowheads="1"/>
            </p:cNvSpPr>
            <p:nvPr/>
          </p:nvSpPr>
          <p:spPr bwMode="auto">
            <a:xfrm>
              <a:off x="336" y="283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  <p:sp>
          <p:nvSpPr>
            <p:cNvPr id="20528" name="Oval 63"/>
            <p:cNvSpPr>
              <a:spLocks noChangeArrowheads="1"/>
            </p:cNvSpPr>
            <p:nvPr/>
          </p:nvSpPr>
          <p:spPr bwMode="auto">
            <a:xfrm>
              <a:off x="192" y="259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  <p:sp>
          <p:nvSpPr>
            <p:cNvPr id="20529" name="Oval 64"/>
            <p:cNvSpPr>
              <a:spLocks noChangeArrowheads="1"/>
            </p:cNvSpPr>
            <p:nvPr/>
          </p:nvSpPr>
          <p:spPr bwMode="auto">
            <a:xfrm>
              <a:off x="192" y="264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  <p:sp>
          <p:nvSpPr>
            <p:cNvPr id="60" name="Text Box 65"/>
            <p:cNvSpPr txBox="1">
              <a:spLocks noChangeArrowheads="1"/>
            </p:cNvSpPr>
            <p:nvPr/>
          </p:nvSpPr>
          <p:spPr bwMode="auto">
            <a:xfrm>
              <a:off x="864" y="2400"/>
              <a:ext cx="384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  <a:defRPr/>
              </a:pPr>
              <a:r>
                <a:rPr lang="en-US" sz="4400" b="1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rPr>
                <a:t>N</a:t>
              </a:r>
            </a:p>
          </p:txBody>
        </p:sp>
        <p:sp>
          <p:nvSpPr>
            <p:cNvPr id="20531" name="Oval 66"/>
            <p:cNvSpPr>
              <a:spLocks noChangeArrowheads="1"/>
            </p:cNvSpPr>
            <p:nvPr/>
          </p:nvSpPr>
          <p:spPr bwMode="auto">
            <a:xfrm>
              <a:off x="1008" y="240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  <p:sp>
          <p:nvSpPr>
            <p:cNvPr id="20532" name="Oval 67"/>
            <p:cNvSpPr>
              <a:spLocks noChangeArrowheads="1"/>
            </p:cNvSpPr>
            <p:nvPr/>
          </p:nvSpPr>
          <p:spPr bwMode="auto">
            <a:xfrm>
              <a:off x="1200" y="264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  <p:sp>
          <p:nvSpPr>
            <p:cNvPr id="20533" name="Oval 68"/>
            <p:cNvSpPr>
              <a:spLocks noChangeArrowheads="1"/>
            </p:cNvSpPr>
            <p:nvPr/>
          </p:nvSpPr>
          <p:spPr bwMode="auto">
            <a:xfrm>
              <a:off x="1008" y="283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  <p:sp>
          <p:nvSpPr>
            <p:cNvPr id="20534" name="Oval 69"/>
            <p:cNvSpPr>
              <a:spLocks noChangeArrowheads="1"/>
            </p:cNvSpPr>
            <p:nvPr/>
          </p:nvSpPr>
          <p:spPr bwMode="auto">
            <a:xfrm>
              <a:off x="864" y="259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  <p:sp>
          <p:nvSpPr>
            <p:cNvPr id="20535" name="Oval 71"/>
            <p:cNvSpPr>
              <a:spLocks noChangeArrowheads="1"/>
            </p:cNvSpPr>
            <p:nvPr/>
          </p:nvSpPr>
          <p:spPr bwMode="auto">
            <a:xfrm>
              <a:off x="1200" y="268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</p:grpSp>
      <p:sp>
        <p:nvSpPr>
          <p:cNvPr id="20492" name="Line 72"/>
          <p:cNvSpPr>
            <a:spLocks noChangeShapeType="1"/>
          </p:cNvSpPr>
          <p:nvPr/>
        </p:nvSpPr>
        <p:spPr bwMode="auto">
          <a:xfrm>
            <a:off x="2659063" y="4886325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493" name="Group 108"/>
          <p:cNvGrpSpPr>
            <a:grpSpLocks/>
          </p:cNvGrpSpPr>
          <p:nvPr/>
        </p:nvGrpSpPr>
        <p:grpSpPr bwMode="auto">
          <a:xfrm>
            <a:off x="3217863" y="4429125"/>
            <a:ext cx="1295400" cy="762000"/>
            <a:chOff x="1968" y="2400"/>
            <a:chExt cx="816" cy="480"/>
          </a:xfrm>
        </p:grpSpPr>
        <p:sp>
          <p:nvSpPr>
            <p:cNvPr id="68" name="Text Box 73"/>
            <p:cNvSpPr txBox="1">
              <a:spLocks noChangeArrowheads="1"/>
            </p:cNvSpPr>
            <p:nvPr/>
          </p:nvSpPr>
          <p:spPr bwMode="auto">
            <a:xfrm>
              <a:off x="1968" y="2400"/>
              <a:ext cx="384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  <a:defRPr/>
              </a:pPr>
              <a:r>
                <a:rPr lang="en-US" sz="4400" b="1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rPr>
                <a:t>N</a:t>
              </a:r>
            </a:p>
          </p:txBody>
        </p:sp>
        <p:sp>
          <p:nvSpPr>
            <p:cNvPr id="20513" name="Oval 74"/>
            <p:cNvSpPr>
              <a:spLocks noChangeArrowheads="1"/>
            </p:cNvSpPr>
            <p:nvPr/>
          </p:nvSpPr>
          <p:spPr bwMode="auto">
            <a:xfrm>
              <a:off x="2400" y="259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  <p:sp>
          <p:nvSpPr>
            <p:cNvPr id="20514" name="Oval 75"/>
            <p:cNvSpPr>
              <a:spLocks noChangeArrowheads="1"/>
            </p:cNvSpPr>
            <p:nvPr/>
          </p:nvSpPr>
          <p:spPr bwMode="auto">
            <a:xfrm>
              <a:off x="2304" y="264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  <p:sp>
          <p:nvSpPr>
            <p:cNvPr id="20515" name="Oval 76"/>
            <p:cNvSpPr>
              <a:spLocks noChangeArrowheads="1"/>
            </p:cNvSpPr>
            <p:nvPr/>
          </p:nvSpPr>
          <p:spPr bwMode="auto">
            <a:xfrm>
              <a:off x="2304" y="268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  <p:sp>
          <p:nvSpPr>
            <p:cNvPr id="20516" name="Oval 77"/>
            <p:cNvSpPr>
              <a:spLocks noChangeArrowheads="1"/>
            </p:cNvSpPr>
            <p:nvPr/>
          </p:nvSpPr>
          <p:spPr bwMode="auto">
            <a:xfrm>
              <a:off x="1968" y="259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  <p:sp>
          <p:nvSpPr>
            <p:cNvPr id="20517" name="Oval 78"/>
            <p:cNvSpPr>
              <a:spLocks noChangeArrowheads="1"/>
            </p:cNvSpPr>
            <p:nvPr/>
          </p:nvSpPr>
          <p:spPr bwMode="auto">
            <a:xfrm>
              <a:off x="1968" y="264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  <p:sp>
          <p:nvSpPr>
            <p:cNvPr id="74" name="Text Box 79"/>
            <p:cNvSpPr txBox="1">
              <a:spLocks noChangeArrowheads="1"/>
            </p:cNvSpPr>
            <p:nvPr/>
          </p:nvSpPr>
          <p:spPr bwMode="auto">
            <a:xfrm>
              <a:off x="2400" y="2400"/>
              <a:ext cx="384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  <a:defRPr/>
              </a:pPr>
              <a:r>
                <a:rPr lang="en-US" sz="4400" b="1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rPr>
                <a:t>N</a:t>
              </a:r>
            </a:p>
          </p:txBody>
        </p:sp>
        <p:sp>
          <p:nvSpPr>
            <p:cNvPr id="20519" name="Oval 80"/>
            <p:cNvSpPr>
              <a:spLocks noChangeArrowheads="1"/>
            </p:cNvSpPr>
            <p:nvPr/>
          </p:nvSpPr>
          <p:spPr bwMode="auto">
            <a:xfrm>
              <a:off x="2400" y="264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  <p:sp>
          <p:nvSpPr>
            <p:cNvPr id="20520" name="Oval 81"/>
            <p:cNvSpPr>
              <a:spLocks noChangeArrowheads="1"/>
            </p:cNvSpPr>
            <p:nvPr/>
          </p:nvSpPr>
          <p:spPr bwMode="auto">
            <a:xfrm>
              <a:off x="2736" y="264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  <p:sp>
          <p:nvSpPr>
            <p:cNvPr id="20521" name="Oval 82"/>
            <p:cNvSpPr>
              <a:spLocks noChangeArrowheads="1"/>
            </p:cNvSpPr>
            <p:nvPr/>
          </p:nvSpPr>
          <p:spPr bwMode="auto">
            <a:xfrm>
              <a:off x="2400" y="268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  <p:sp>
          <p:nvSpPr>
            <p:cNvPr id="20522" name="Oval 83"/>
            <p:cNvSpPr>
              <a:spLocks noChangeArrowheads="1"/>
            </p:cNvSpPr>
            <p:nvPr/>
          </p:nvSpPr>
          <p:spPr bwMode="auto">
            <a:xfrm>
              <a:off x="2304" y="259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  <p:sp>
          <p:nvSpPr>
            <p:cNvPr id="20523" name="Oval 84"/>
            <p:cNvSpPr>
              <a:spLocks noChangeArrowheads="1"/>
            </p:cNvSpPr>
            <p:nvPr/>
          </p:nvSpPr>
          <p:spPr bwMode="auto">
            <a:xfrm>
              <a:off x="2736" y="268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</p:grpSp>
      <p:sp>
        <p:nvSpPr>
          <p:cNvPr id="20494" name="Line 98"/>
          <p:cNvSpPr>
            <a:spLocks noChangeShapeType="1"/>
          </p:cNvSpPr>
          <p:nvPr/>
        </p:nvSpPr>
        <p:spPr bwMode="auto">
          <a:xfrm>
            <a:off x="6745288" y="4886325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Text Box 99"/>
          <p:cNvSpPr txBox="1">
            <a:spLocks noChangeArrowheads="1"/>
          </p:cNvSpPr>
          <p:nvPr/>
        </p:nvSpPr>
        <p:spPr bwMode="auto">
          <a:xfrm>
            <a:off x="7392988" y="4437063"/>
            <a:ext cx="838200" cy="7715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  <a:defRPr/>
            </a:pPr>
            <a:r>
              <a:rPr lang="en-US" sz="4400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en-US" sz="4400" b="1" baseline="-2500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4400" b="1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Text Box 102"/>
          <p:cNvSpPr txBox="1">
            <a:spLocks noChangeArrowheads="1"/>
          </p:cNvSpPr>
          <p:nvPr/>
        </p:nvSpPr>
        <p:spPr bwMode="auto">
          <a:xfrm>
            <a:off x="7392988" y="1341438"/>
            <a:ext cx="1066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  <a:defRPr/>
            </a:pPr>
            <a:r>
              <a:rPr lang="ar-LB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اكسجين</a:t>
            </a:r>
            <a:endParaRPr lang="en-US" b="1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Text Box 105"/>
          <p:cNvSpPr txBox="1">
            <a:spLocks noChangeArrowheads="1"/>
          </p:cNvSpPr>
          <p:nvPr/>
        </p:nvSpPr>
        <p:spPr bwMode="auto">
          <a:xfrm>
            <a:off x="7321550" y="4067175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  <a:defRPr/>
            </a:pPr>
            <a:r>
              <a:rPr lang="ar-LB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نيتروجين</a:t>
            </a:r>
            <a:endParaRPr lang="en-US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498" name="Line 116"/>
          <p:cNvSpPr>
            <a:spLocks noChangeShapeType="1"/>
          </p:cNvSpPr>
          <p:nvPr/>
        </p:nvSpPr>
        <p:spPr bwMode="auto">
          <a:xfrm>
            <a:off x="4657725" y="4886325"/>
            <a:ext cx="45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499" name="Group 125"/>
          <p:cNvGrpSpPr>
            <a:grpSpLocks/>
          </p:cNvGrpSpPr>
          <p:nvPr/>
        </p:nvGrpSpPr>
        <p:grpSpPr bwMode="auto">
          <a:xfrm>
            <a:off x="5305425" y="4429125"/>
            <a:ext cx="1295400" cy="762000"/>
            <a:chOff x="3408" y="2736"/>
            <a:chExt cx="816" cy="480"/>
          </a:xfrm>
        </p:grpSpPr>
        <p:sp>
          <p:nvSpPr>
            <p:cNvPr id="97" name="Text Box 85"/>
            <p:cNvSpPr txBox="1">
              <a:spLocks noChangeArrowheads="1"/>
            </p:cNvSpPr>
            <p:nvPr/>
          </p:nvSpPr>
          <p:spPr bwMode="auto">
            <a:xfrm>
              <a:off x="3408" y="2736"/>
              <a:ext cx="28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  <a:defRPr/>
              </a:pPr>
              <a:r>
                <a:rPr lang="en-US" sz="4400" b="1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rPr>
                <a:t>N</a:t>
              </a:r>
            </a:p>
          </p:txBody>
        </p:sp>
        <p:sp>
          <p:nvSpPr>
            <p:cNvPr id="20503" name="Oval 89"/>
            <p:cNvSpPr>
              <a:spLocks noChangeArrowheads="1"/>
            </p:cNvSpPr>
            <p:nvPr/>
          </p:nvSpPr>
          <p:spPr bwMode="auto">
            <a:xfrm>
              <a:off x="3408" y="292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  <p:sp>
          <p:nvSpPr>
            <p:cNvPr id="20504" name="Oval 90"/>
            <p:cNvSpPr>
              <a:spLocks noChangeArrowheads="1"/>
            </p:cNvSpPr>
            <p:nvPr/>
          </p:nvSpPr>
          <p:spPr bwMode="auto">
            <a:xfrm>
              <a:off x="3408" y="297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  <p:sp>
          <p:nvSpPr>
            <p:cNvPr id="100" name="Text Box 91"/>
            <p:cNvSpPr txBox="1">
              <a:spLocks noChangeArrowheads="1"/>
            </p:cNvSpPr>
            <p:nvPr/>
          </p:nvSpPr>
          <p:spPr bwMode="auto">
            <a:xfrm>
              <a:off x="3840" y="2736"/>
              <a:ext cx="24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  <a:defRPr/>
              </a:pPr>
              <a:r>
                <a:rPr lang="en-US" sz="4400" b="1">
                  <a:solidFill>
                    <a:srgbClr val="0070C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rPr>
                <a:t>N</a:t>
              </a:r>
            </a:p>
          </p:txBody>
        </p:sp>
        <p:sp>
          <p:nvSpPr>
            <p:cNvPr id="20506" name="Oval 93"/>
            <p:cNvSpPr>
              <a:spLocks noChangeArrowheads="1"/>
            </p:cNvSpPr>
            <p:nvPr/>
          </p:nvSpPr>
          <p:spPr bwMode="auto">
            <a:xfrm>
              <a:off x="4176" y="297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  <p:sp>
          <p:nvSpPr>
            <p:cNvPr id="20507" name="Oval 96"/>
            <p:cNvSpPr>
              <a:spLocks noChangeArrowheads="1"/>
            </p:cNvSpPr>
            <p:nvPr/>
          </p:nvSpPr>
          <p:spPr bwMode="auto">
            <a:xfrm>
              <a:off x="4176" y="302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>
                <a:solidFill>
                  <a:srgbClr val="0070C0"/>
                </a:solidFill>
              </a:endParaRPr>
            </a:p>
          </p:txBody>
        </p:sp>
        <p:sp>
          <p:nvSpPr>
            <p:cNvPr id="20508" name="Line 120"/>
            <p:cNvSpPr>
              <a:spLocks noChangeShapeType="1"/>
            </p:cNvSpPr>
            <p:nvPr/>
          </p:nvSpPr>
          <p:spPr bwMode="auto">
            <a:xfrm>
              <a:off x="3744" y="3072"/>
              <a:ext cx="144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9" name="Line 121"/>
            <p:cNvSpPr>
              <a:spLocks noChangeShapeType="1"/>
            </p:cNvSpPr>
            <p:nvPr/>
          </p:nvSpPr>
          <p:spPr bwMode="auto">
            <a:xfrm>
              <a:off x="3744" y="3072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0" name="Line 122"/>
            <p:cNvSpPr>
              <a:spLocks noChangeShapeType="1"/>
            </p:cNvSpPr>
            <p:nvPr/>
          </p:nvSpPr>
          <p:spPr bwMode="auto">
            <a:xfrm>
              <a:off x="3744" y="2976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1" name="Line 123"/>
            <p:cNvSpPr>
              <a:spLocks noChangeShapeType="1"/>
            </p:cNvSpPr>
            <p:nvPr/>
          </p:nvSpPr>
          <p:spPr bwMode="auto">
            <a:xfrm>
              <a:off x="3744" y="3024"/>
              <a:ext cx="1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00" name="Picture 1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5300663"/>
            <a:ext cx="1150938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1" name="Picture 1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2636838"/>
            <a:ext cx="12255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כותרת 1"/>
          <p:cNvSpPr>
            <a:spLocks noGrp="1"/>
          </p:cNvSpPr>
          <p:nvPr>
            <p:ph type="ctrTitle"/>
          </p:nvPr>
        </p:nvSpPr>
        <p:spPr bwMode="auto">
          <a:xfrm>
            <a:off x="-36513" y="44450"/>
            <a:ext cx="8569326" cy="3698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1600" dirty="0" err="1" smtClean="0">
                <a:cs typeface="Arial" charset="0"/>
              </a:rPr>
              <a:t>استراتيجية</a:t>
            </a:r>
            <a:r>
              <a:rPr lang="ar-LB" sz="1600" dirty="0" smtClean="0">
                <a:cs typeface="Arial" charset="0"/>
              </a:rPr>
              <a:t> </a:t>
            </a:r>
            <a:r>
              <a:rPr lang="ar-LB" sz="1600" dirty="0" smtClean="0">
                <a:cs typeface="Arial" charset="0"/>
              </a:rPr>
              <a:t>أ</a:t>
            </a:r>
            <a:r>
              <a:rPr lang="he-IL" sz="1600" dirty="0">
                <a:cs typeface="Arial" charset="0"/>
              </a:rPr>
              <a:t> </a:t>
            </a:r>
            <a:r>
              <a:rPr sz="1600" dirty="0" smtClean="0">
                <a:cs typeface="Arial" charset="0"/>
              </a:rPr>
              <a:t> </a:t>
            </a:r>
            <a:r>
              <a:rPr lang="ar-LB" sz="1600" dirty="0" smtClean="0">
                <a:cs typeface="Arial" charset="0"/>
              </a:rPr>
              <a:t>لرسم صيغ</a:t>
            </a:r>
            <a:r>
              <a:rPr sz="1600" dirty="0" smtClean="0">
                <a:cs typeface="Arial" charset="0"/>
              </a:rPr>
              <a:t>: </a:t>
            </a:r>
            <a:r>
              <a:rPr lang="ar-LB" sz="1600" dirty="0">
                <a:cs typeface="Arial" charset="0"/>
              </a:rPr>
              <a:t>ت</a:t>
            </a:r>
            <a:r>
              <a:rPr lang="ar-LB" sz="1600" dirty="0" smtClean="0">
                <a:cs typeface="Arial" charset="0"/>
              </a:rPr>
              <a:t>رسم أولا صيغة تمثيل الكتروني</a:t>
            </a:r>
            <a:r>
              <a:rPr sz="1600" dirty="0" smtClean="0">
                <a:cs typeface="Arial" charset="0"/>
              </a:rPr>
              <a:t>. </a:t>
            </a:r>
            <a:r>
              <a:rPr lang="ar-LB" sz="1600" dirty="0" smtClean="0">
                <a:cs typeface="Arial" charset="0"/>
              </a:rPr>
              <a:t>ومنها تشتق بقية الصيغ</a:t>
            </a:r>
            <a:r>
              <a:rPr sz="1600" dirty="0" smtClean="0">
                <a:cs typeface="Arial" charset="0"/>
              </a:rPr>
              <a:t>.</a:t>
            </a:r>
            <a:endParaRPr sz="1600" dirty="0">
              <a:cs typeface="Arial" charset="0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3681413" y="620713"/>
            <a:ext cx="1466850" cy="73977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LB" sz="1200" b="1" dirty="0" smtClean="0">
                <a:solidFill>
                  <a:schemeClr val="tx1"/>
                </a:solidFill>
              </a:rPr>
              <a:t>نسجل صيغ التمثيل الالكترونية لذرات منفردة</a:t>
            </a:r>
            <a:endParaRPr lang="he-IL" sz="1200" b="1" dirty="0">
              <a:solidFill>
                <a:schemeClr val="tx1"/>
              </a:solidFill>
            </a:endParaRPr>
          </a:p>
        </p:txBody>
      </p:sp>
      <p:sp>
        <p:nvSpPr>
          <p:cNvPr id="6" name="מלבן מעוגל 5"/>
          <p:cNvSpPr/>
          <p:nvPr/>
        </p:nvSpPr>
        <p:spPr>
          <a:xfrm>
            <a:off x="3681413" y="1700213"/>
            <a:ext cx="1466850" cy="8747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LB" sz="1200" b="1" dirty="0" smtClean="0">
                <a:solidFill>
                  <a:schemeClr val="tx1"/>
                </a:solidFill>
              </a:rPr>
              <a:t>نسجل بالمركز الذرة التي لها أعلى مقدرة ارتباط</a:t>
            </a:r>
            <a:endParaRPr lang="he-IL" sz="1200" b="1" dirty="0">
              <a:solidFill>
                <a:schemeClr val="tx1"/>
              </a:solidFill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3681413" y="2997200"/>
            <a:ext cx="1466850" cy="9366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LB" sz="1200" b="1" dirty="0" smtClean="0">
                <a:solidFill>
                  <a:schemeClr val="tx1"/>
                </a:solidFill>
              </a:rPr>
              <a:t>نرتب من حولها الذرات ذات مقدرة الارتباط الأقل، بحيث تكمل كلها مستواها الخارجي</a:t>
            </a:r>
            <a:endParaRPr lang="he-IL" sz="1200" b="1" dirty="0">
              <a:solidFill>
                <a:schemeClr val="tx1"/>
              </a:solidFill>
            </a:endParaRPr>
          </a:p>
        </p:txBody>
      </p:sp>
      <p:sp>
        <p:nvSpPr>
          <p:cNvPr id="9" name="מלבן מעוגל 8"/>
          <p:cNvSpPr/>
          <p:nvPr/>
        </p:nvSpPr>
        <p:spPr>
          <a:xfrm>
            <a:off x="3635375" y="4292600"/>
            <a:ext cx="1584325" cy="87471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LB" sz="1200" b="1" dirty="0" smtClean="0">
                <a:solidFill>
                  <a:schemeClr val="tx1"/>
                </a:solidFill>
              </a:rPr>
              <a:t>اذا نقص ذرات ذات مقدرة ارتباط اقل، نسجل اربطة ثنائية او ثلاثية</a:t>
            </a:r>
            <a:endParaRPr lang="he-IL" sz="1200" b="1" dirty="0">
              <a:solidFill>
                <a:schemeClr val="tx1"/>
              </a:solidFill>
            </a:endParaRPr>
          </a:p>
        </p:txBody>
      </p:sp>
      <p:sp>
        <p:nvSpPr>
          <p:cNvPr id="11" name="חץ למטה 10"/>
          <p:cNvSpPr/>
          <p:nvPr/>
        </p:nvSpPr>
        <p:spPr>
          <a:xfrm>
            <a:off x="4402138" y="1412875"/>
            <a:ext cx="46037" cy="2159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he-IL" sz="1200"/>
          </a:p>
        </p:txBody>
      </p:sp>
      <p:sp>
        <p:nvSpPr>
          <p:cNvPr id="12" name="חץ למטה 11"/>
          <p:cNvSpPr/>
          <p:nvPr/>
        </p:nvSpPr>
        <p:spPr>
          <a:xfrm>
            <a:off x="4402138" y="2636838"/>
            <a:ext cx="46037" cy="2159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he-IL" sz="1200"/>
          </a:p>
        </p:txBody>
      </p:sp>
      <p:sp>
        <p:nvSpPr>
          <p:cNvPr id="13" name="חץ למטה 12"/>
          <p:cNvSpPr/>
          <p:nvPr/>
        </p:nvSpPr>
        <p:spPr>
          <a:xfrm>
            <a:off x="4381500" y="4005263"/>
            <a:ext cx="46038" cy="2159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he-IL" sz="1200"/>
          </a:p>
        </p:txBody>
      </p:sp>
      <p:sp>
        <p:nvSpPr>
          <p:cNvPr id="14" name="חץ ימינה 13"/>
          <p:cNvSpPr/>
          <p:nvPr/>
        </p:nvSpPr>
        <p:spPr>
          <a:xfrm>
            <a:off x="5410200" y="5516563"/>
            <a:ext cx="1825625" cy="433387"/>
          </a:xfrm>
          <a:prstGeom prst="rightArrow">
            <a:avLst/>
          </a:prstGeom>
          <a:solidFill>
            <a:srgbClr val="D7E7F5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LB" sz="1200" b="1" dirty="0" smtClean="0">
                <a:solidFill>
                  <a:srgbClr val="FF6600"/>
                </a:solidFill>
              </a:rPr>
              <a:t>للصيغة البنائية الجزيئة</a:t>
            </a:r>
            <a:endParaRPr lang="he-IL" sz="1200" b="1" dirty="0">
              <a:solidFill>
                <a:srgbClr val="FF6600"/>
              </a:solidFill>
            </a:endParaRPr>
          </a:p>
        </p:txBody>
      </p:sp>
      <p:sp>
        <p:nvSpPr>
          <p:cNvPr id="15" name="מלבן מעוגל 14"/>
          <p:cNvSpPr/>
          <p:nvPr/>
        </p:nvSpPr>
        <p:spPr>
          <a:xfrm>
            <a:off x="7308850" y="5300663"/>
            <a:ext cx="1366838" cy="86518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LB" sz="1200" b="1" dirty="0" smtClean="0">
                <a:solidFill>
                  <a:schemeClr val="tx1"/>
                </a:solidFill>
              </a:rPr>
              <a:t>كل زوج ذرات يكون رباط واحد – خط واحد</a:t>
            </a:r>
            <a:endParaRPr lang="he-IL" sz="1200" b="1" dirty="0">
              <a:solidFill>
                <a:schemeClr val="tx1"/>
              </a:solidFill>
            </a:endParaRPr>
          </a:p>
        </p:txBody>
      </p:sp>
      <p:sp>
        <p:nvSpPr>
          <p:cNvPr id="16" name="חץ שמאלה 15"/>
          <p:cNvSpPr/>
          <p:nvPr/>
        </p:nvSpPr>
        <p:spPr>
          <a:xfrm>
            <a:off x="2051050" y="5516563"/>
            <a:ext cx="1512888" cy="433387"/>
          </a:xfrm>
          <a:prstGeom prst="leftArrow">
            <a:avLst/>
          </a:prstGeom>
          <a:solidFill>
            <a:srgbClr val="D7E7F5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LB" sz="1200" b="1" dirty="0" smtClean="0">
                <a:solidFill>
                  <a:srgbClr val="FF6600"/>
                </a:solidFill>
              </a:rPr>
              <a:t>للصيغة الجزيئية</a:t>
            </a:r>
            <a:endParaRPr lang="he-IL" sz="1200" b="1" dirty="0">
              <a:solidFill>
                <a:srgbClr val="FF6600"/>
              </a:solidFill>
            </a:endParaRPr>
          </a:p>
        </p:txBody>
      </p:sp>
      <p:sp>
        <p:nvSpPr>
          <p:cNvPr id="17" name="מלבן מעוגל 16"/>
          <p:cNvSpPr/>
          <p:nvPr/>
        </p:nvSpPr>
        <p:spPr>
          <a:xfrm>
            <a:off x="468313" y="5445125"/>
            <a:ext cx="1511300" cy="79216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LB" sz="1200" b="1" dirty="0" smtClean="0">
                <a:solidFill>
                  <a:schemeClr val="tx1"/>
                </a:solidFill>
              </a:rPr>
              <a:t>تحدد نوع الذرات وعددها</a:t>
            </a:r>
            <a:endParaRPr lang="he-IL" sz="1200" b="1" dirty="0">
              <a:solidFill>
                <a:schemeClr val="tx1"/>
              </a:solidFill>
            </a:endParaRPr>
          </a:p>
        </p:txBody>
      </p:sp>
      <p:sp>
        <p:nvSpPr>
          <p:cNvPr id="19" name="מלבן מעוגל 18"/>
          <p:cNvSpPr/>
          <p:nvPr/>
        </p:nvSpPr>
        <p:spPr>
          <a:xfrm>
            <a:off x="3708400" y="5516563"/>
            <a:ext cx="1465263" cy="64928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LB" sz="1200" b="1" dirty="0" smtClean="0">
                <a:solidFill>
                  <a:srgbClr val="FF6600"/>
                </a:solidFill>
              </a:rPr>
              <a:t>نسجل صيغة تمثيل الكترونية</a:t>
            </a:r>
            <a:endParaRPr lang="he-IL" sz="1200" b="1" dirty="0">
              <a:solidFill>
                <a:srgbClr val="FF6600"/>
              </a:solidFill>
            </a:endParaRPr>
          </a:p>
        </p:txBody>
      </p:sp>
      <p:sp>
        <p:nvSpPr>
          <p:cNvPr id="20" name="חץ למטה 19"/>
          <p:cNvSpPr/>
          <p:nvPr/>
        </p:nvSpPr>
        <p:spPr>
          <a:xfrm>
            <a:off x="4427538" y="5229225"/>
            <a:ext cx="46037" cy="2159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he-IL" sz="1200"/>
          </a:p>
        </p:txBody>
      </p:sp>
      <p:grpSp>
        <p:nvGrpSpPr>
          <p:cNvPr id="21520" name="קבוצה 153"/>
          <p:cNvGrpSpPr>
            <a:grpSpLocks/>
          </p:cNvGrpSpPr>
          <p:nvPr/>
        </p:nvGrpSpPr>
        <p:grpSpPr bwMode="auto">
          <a:xfrm>
            <a:off x="7092950" y="4437063"/>
            <a:ext cx="1655763" cy="819150"/>
            <a:chOff x="7092280" y="4351603"/>
            <a:chExt cx="1656184" cy="819091"/>
          </a:xfrm>
        </p:grpSpPr>
        <p:sp>
          <p:nvSpPr>
            <p:cNvPr id="148" name="מלבן 147"/>
            <p:cNvSpPr/>
            <p:nvPr/>
          </p:nvSpPr>
          <p:spPr>
            <a:xfrm>
              <a:off x="7092280" y="4437322"/>
              <a:ext cx="1656184" cy="71908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40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690920" y="4351603"/>
              <a:ext cx="393800" cy="436531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latin typeface="+mn-lt"/>
                  <a:cs typeface="+mn-cs"/>
                </a:rPr>
                <a:t>O</a:t>
              </a:r>
              <a:endParaRPr lang="he-IL" sz="2400" dirty="0">
                <a:latin typeface="+mn-lt"/>
                <a:cs typeface="+mn-cs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163736" y="4734162"/>
              <a:ext cx="1513272" cy="436532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latin typeface="+mn-lt"/>
                  <a:cs typeface="+mn-cs"/>
                </a:rPr>
                <a:t>H-C-H</a:t>
              </a:r>
              <a:endParaRPr lang="he-IL" sz="2400" dirty="0">
                <a:latin typeface="+mn-lt"/>
                <a:cs typeface="+mn-cs"/>
              </a:endParaRPr>
            </a:p>
          </p:txBody>
        </p:sp>
        <p:cxnSp>
          <p:nvCxnSpPr>
            <p:cNvPr id="40" name="מחבר ישר 39"/>
            <p:cNvCxnSpPr/>
            <p:nvPr/>
          </p:nvCxnSpPr>
          <p:spPr>
            <a:xfrm rot="5400000">
              <a:off x="7833055" y="4788927"/>
              <a:ext cx="10953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מחבר ישר 40"/>
            <p:cNvCxnSpPr/>
            <p:nvPr/>
          </p:nvCxnSpPr>
          <p:spPr>
            <a:xfrm rot="5400000">
              <a:off x="7898159" y="4788927"/>
              <a:ext cx="10953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684213" y="4941888"/>
            <a:ext cx="863600" cy="431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COH</a:t>
            </a:r>
            <a:r>
              <a:rPr lang="en-US" sz="2400" baseline="-25000" dirty="0">
                <a:latin typeface="+mn-lt"/>
                <a:cs typeface="+mn-cs"/>
              </a:rPr>
              <a:t>2</a:t>
            </a:r>
            <a:endParaRPr lang="he-IL" sz="2400" baseline="-25000" dirty="0">
              <a:latin typeface="+mn-lt"/>
              <a:cs typeface="+mn-cs"/>
            </a:endParaRPr>
          </a:p>
        </p:txBody>
      </p:sp>
      <p:grpSp>
        <p:nvGrpSpPr>
          <p:cNvPr id="21522" name="קבוצה 158"/>
          <p:cNvGrpSpPr>
            <a:grpSpLocks/>
          </p:cNvGrpSpPr>
          <p:nvPr/>
        </p:nvGrpSpPr>
        <p:grpSpPr bwMode="auto">
          <a:xfrm>
            <a:off x="6011863" y="981075"/>
            <a:ext cx="2376487" cy="792163"/>
            <a:chOff x="6012160" y="980728"/>
            <a:chExt cx="2376264" cy="792088"/>
          </a:xfrm>
        </p:grpSpPr>
        <p:grpSp>
          <p:nvGrpSpPr>
            <p:cNvPr id="21589" name="קבוצה 144"/>
            <p:cNvGrpSpPr>
              <a:grpSpLocks/>
            </p:cNvGrpSpPr>
            <p:nvPr/>
          </p:nvGrpSpPr>
          <p:grpSpPr bwMode="auto">
            <a:xfrm>
              <a:off x="6300192" y="980728"/>
              <a:ext cx="2088232" cy="792088"/>
              <a:chOff x="6300192" y="548680"/>
              <a:chExt cx="2088232" cy="792088"/>
            </a:xfrm>
          </p:grpSpPr>
          <p:sp>
            <p:nvSpPr>
              <p:cNvPr id="5" name="הסבר קווי 2 4"/>
              <p:cNvSpPr/>
              <p:nvPr/>
            </p:nvSpPr>
            <p:spPr>
              <a:xfrm>
                <a:off x="6299470" y="548680"/>
                <a:ext cx="2088954" cy="792088"/>
              </a:xfrm>
              <a:prstGeom prst="borderCallout2">
                <a:avLst>
                  <a:gd name="adj1" fmla="val 45205"/>
                  <a:gd name="adj2" fmla="val -15175"/>
                  <a:gd name="adj3" fmla="val 17548"/>
                  <a:gd name="adj4" fmla="val -22141"/>
                  <a:gd name="adj5" fmla="val -1355"/>
                  <a:gd name="adj6" fmla="val -51007"/>
                </a:avLst>
              </a:prstGeom>
              <a:solidFill>
                <a:schemeClr val="bg1">
                  <a:lumMod val="95000"/>
                </a:schemeClr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 b="1" dirty="0"/>
              </a:p>
            </p:txBody>
          </p:sp>
          <p:grpSp>
            <p:nvGrpSpPr>
              <p:cNvPr id="21592" name="קבוצה 78"/>
              <p:cNvGrpSpPr>
                <a:grpSpLocks/>
              </p:cNvGrpSpPr>
              <p:nvPr/>
            </p:nvGrpSpPr>
            <p:grpSpPr bwMode="auto">
              <a:xfrm>
                <a:off x="6444208" y="620688"/>
                <a:ext cx="1008112" cy="576064"/>
                <a:chOff x="1259632" y="692696"/>
                <a:chExt cx="1008112" cy="576064"/>
              </a:xfrm>
            </p:grpSpPr>
            <p:sp>
              <p:nvSpPr>
                <p:cNvPr id="64" name="אליפסה 63"/>
                <p:cNvSpPr/>
                <p:nvPr/>
              </p:nvSpPr>
              <p:spPr>
                <a:xfrm>
                  <a:off x="2195880" y="981016"/>
                  <a:ext cx="44446" cy="44446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65" name="TextBox 64"/>
                <p:cNvSpPr txBox="1"/>
                <p:nvPr/>
              </p:nvSpPr>
              <p:spPr>
                <a:xfrm>
                  <a:off x="1835551" y="692119"/>
                  <a:ext cx="431759" cy="576207"/>
                </a:xfrm>
                <a:prstGeom prst="rect">
                  <a:avLst/>
                </a:prstGeom>
                <a:noFill/>
                <a:ln w="22225">
                  <a:noFill/>
                </a:ln>
                <a:effectLst>
                  <a:outerShdw sx="101000" sy="101000" algn="ctr" rotWithShape="0">
                    <a:schemeClr val="bg1">
                      <a:lumMod val="75000"/>
                    </a:schemeClr>
                  </a:outerShdw>
                </a:effectLst>
              </p:spPr>
              <p:txBody>
                <a:bodyPr rtlCol="1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800" dirty="0">
                      <a:latin typeface="+mn-lt"/>
                      <a:cs typeface="+mn-cs"/>
                    </a:rPr>
                    <a:t>H</a:t>
                  </a:r>
                  <a:endParaRPr lang="he-IL" sz="2800" dirty="0">
                    <a:latin typeface="+mn-lt"/>
                    <a:cs typeface="+mn-cs"/>
                  </a:endParaRPr>
                </a:p>
              </p:txBody>
            </p:sp>
            <p:grpSp>
              <p:nvGrpSpPr>
                <p:cNvPr id="21603" name="קבוצה 66"/>
                <p:cNvGrpSpPr>
                  <a:grpSpLocks/>
                </p:cNvGrpSpPr>
                <p:nvPr/>
              </p:nvGrpSpPr>
              <p:grpSpPr bwMode="auto">
                <a:xfrm>
                  <a:off x="1259632" y="692696"/>
                  <a:ext cx="432048" cy="576064"/>
                  <a:chOff x="2627784" y="3284984"/>
                  <a:chExt cx="432048" cy="576064"/>
                </a:xfrm>
              </p:grpSpPr>
              <p:sp>
                <p:nvSpPr>
                  <p:cNvPr id="67" name="TextBox 66"/>
                  <p:cNvSpPr txBox="1"/>
                  <p:nvPr/>
                </p:nvSpPr>
                <p:spPr>
                  <a:xfrm>
                    <a:off x="2627495" y="3284407"/>
                    <a:ext cx="431759" cy="576207"/>
                  </a:xfrm>
                  <a:prstGeom prst="rect">
                    <a:avLst/>
                  </a:prstGeom>
                  <a:noFill/>
                  <a:ln w="22225">
                    <a:noFill/>
                  </a:ln>
                  <a:effectLst>
                    <a:outerShdw sx="101000" sy="101000" algn="ctr" rotWithShape="0">
                      <a:schemeClr val="bg1">
                        <a:lumMod val="75000"/>
                      </a:schemeClr>
                    </a:outerShdw>
                  </a:effectLst>
                </p:spPr>
                <p:txBody>
                  <a:bodyPr rtlCol="1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sz="2800" dirty="0">
                        <a:latin typeface="+mn-lt"/>
                        <a:cs typeface="+mn-cs"/>
                      </a:rPr>
                      <a:t>C</a:t>
                    </a:r>
                    <a:endParaRPr lang="he-IL" sz="2800" dirty="0">
                      <a:latin typeface="+mn-lt"/>
                      <a:cs typeface="+mn-cs"/>
                    </a:endParaRPr>
                  </a:p>
                </p:txBody>
              </p:sp>
              <p:sp>
                <p:nvSpPr>
                  <p:cNvPr id="68" name="אליפסה 67"/>
                  <p:cNvSpPr/>
                  <p:nvPr/>
                </p:nvSpPr>
                <p:spPr>
                  <a:xfrm>
                    <a:off x="2843375" y="3789184"/>
                    <a:ext cx="46033" cy="44446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 rtl="0">
                      <a:defRPr/>
                    </a:pPr>
                    <a:endParaRPr lang="he-IL" sz="2800"/>
                  </a:p>
                </p:txBody>
              </p:sp>
              <p:sp>
                <p:nvSpPr>
                  <p:cNvPr id="69" name="אליפסה 68"/>
                  <p:cNvSpPr/>
                  <p:nvPr/>
                </p:nvSpPr>
                <p:spPr>
                  <a:xfrm>
                    <a:off x="2654479" y="3527271"/>
                    <a:ext cx="44446" cy="46034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 rtl="0">
                      <a:defRPr/>
                    </a:pPr>
                    <a:endParaRPr lang="he-IL" sz="2800"/>
                  </a:p>
                </p:txBody>
              </p:sp>
              <p:sp>
                <p:nvSpPr>
                  <p:cNvPr id="70" name="אליפסה 69"/>
                  <p:cNvSpPr/>
                  <p:nvPr/>
                </p:nvSpPr>
                <p:spPr>
                  <a:xfrm>
                    <a:off x="2843375" y="3311391"/>
                    <a:ext cx="46033" cy="44446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 rtl="0">
                      <a:defRPr/>
                    </a:pPr>
                    <a:endParaRPr lang="he-IL" sz="2800"/>
                  </a:p>
                </p:txBody>
              </p:sp>
              <p:sp>
                <p:nvSpPr>
                  <p:cNvPr id="71" name="אליפסה 70"/>
                  <p:cNvSpPr/>
                  <p:nvPr/>
                </p:nvSpPr>
                <p:spPr>
                  <a:xfrm>
                    <a:off x="3013220" y="3527271"/>
                    <a:ext cx="46034" cy="46034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 rtl="0">
                      <a:defRPr/>
                    </a:pPr>
                    <a:endParaRPr lang="he-IL" sz="2800"/>
                  </a:p>
                </p:txBody>
              </p:sp>
            </p:grpSp>
          </p:grpSp>
          <p:grpSp>
            <p:nvGrpSpPr>
              <p:cNvPr id="21593" name="קבוצה 111"/>
              <p:cNvGrpSpPr>
                <a:grpSpLocks/>
              </p:cNvGrpSpPr>
              <p:nvPr/>
            </p:nvGrpSpPr>
            <p:grpSpPr bwMode="auto">
              <a:xfrm>
                <a:off x="7740352" y="620688"/>
                <a:ext cx="504056" cy="576064"/>
                <a:chOff x="2339752" y="3429000"/>
                <a:chExt cx="504056" cy="576064"/>
              </a:xfrm>
            </p:grpSpPr>
            <p:sp>
              <p:nvSpPr>
                <p:cNvPr id="113" name="TextBox 112"/>
                <p:cNvSpPr txBox="1"/>
                <p:nvPr/>
              </p:nvSpPr>
              <p:spPr>
                <a:xfrm>
                  <a:off x="2411616" y="3428423"/>
                  <a:ext cx="431760" cy="576207"/>
                </a:xfrm>
                <a:prstGeom prst="rect">
                  <a:avLst/>
                </a:prstGeom>
                <a:noFill/>
                <a:ln w="22225">
                  <a:noFill/>
                </a:ln>
                <a:effectLst>
                  <a:outerShdw sx="101000" sy="101000" algn="ctr" rotWithShape="0">
                    <a:schemeClr val="bg1">
                      <a:lumMod val="75000"/>
                    </a:schemeClr>
                  </a:outerShdw>
                </a:effectLst>
              </p:spPr>
              <p:txBody>
                <a:bodyPr rtlCol="1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800" dirty="0">
                      <a:latin typeface="+mn-lt"/>
                      <a:cs typeface="+mn-cs"/>
                    </a:rPr>
                    <a:t>O</a:t>
                  </a:r>
                  <a:endParaRPr lang="he-IL" sz="2800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אליפסה 113"/>
                <p:cNvSpPr/>
                <p:nvPr/>
              </p:nvSpPr>
              <p:spPr>
                <a:xfrm>
                  <a:off x="2627496" y="3933200"/>
                  <a:ext cx="46033" cy="44446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115" name="אליפסה 114"/>
                <p:cNvSpPr/>
                <p:nvPr/>
              </p:nvSpPr>
              <p:spPr>
                <a:xfrm>
                  <a:off x="2340185" y="3671287"/>
                  <a:ext cx="46034" cy="46034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116" name="אליפסה 115"/>
                <p:cNvSpPr/>
                <p:nvPr/>
              </p:nvSpPr>
              <p:spPr>
                <a:xfrm>
                  <a:off x="2627496" y="3455407"/>
                  <a:ext cx="46033" cy="44446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117" name="אליפסה 116"/>
                <p:cNvSpPr/>
                <p:nvPr/>
              </p:nvSpPr>
              <p:spPr>
                <a:xfrm>
                  <a:off x="2797342" y="3671287"/>
                  <a:ext cx="46034" cy="46034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118" name="אליפסה 117"/>
                <p:cNvSpPr/>
                <p:nvPr/>
              </p:nvSpPr>
              <p:spPr>
                <a:xfrm>
                  <a:off x="2797342" y="3742718"/>
                  <a:ext cx="46034" cy="46033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</p:grpSp>
          <p:sp>
            <p:nvSpPr>
              <p:cNvPr id="119" name="אליפסה 118"/>
              <p:cNvSpPr/>
              <p:nvPr/>
            </p:nvSpPr>
            <p:spPr>
              <a:xfrm>
                <a:off x="7956665" y="1124888"/>
                <a:ext cx="46034" cy="46033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</p:grpSp>
        <p:sp>
          <p:nvSpPr>
            <p:cNvPr id="155" name="אליפסה 154"/>
            <p:cNvSpPr/>
            <p:nvPr/>
          </p:nvSpPr>
          <p:spPr>
            <a:xfrm>
              <a:off x="6012160" y="1196608"/>
              <a:ext cx="287310" cy="2888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r>
                <a:rPr lang="he-IL" b="1" dirty="0"/>
                <a:t>1</a:t>
              </a:r>
            </a:p>
          </p:txBody>
        </p:sp>
      </p:grpSp>
      <p:grpSp>
        <p:nvGrpSpPr>
          <p:cNvPr id="21523" name="קבוצה 108"/>
          <p:cNvGrpSpPr>
            <a:grpSpLocks/>
          </p:cNvGrpSpPr>
          <p:nvPr/>
        </p:nvGrpSpPr>
        <p:grpSpPr bwMode="auto">
          <a:xfrm>
            <a:off x="6300788" y="2276475"/>
            <a:ext cx="1727200" cy="720725"/>
            <a:chOff x="6300192" y="2276872"/>
            <a:chExt cx="1728192" cy="720080"/>
          </a:xfrm>
        </p:grpSpPr>
        <p:grpSp>
          <p:nvGrpSpPr>
            <p:cNvPr id="21573" name="קבוצה 149"/>
            <p:cNvGrpSpPr>
              <a:grpSpLocks/>
            </p:cNvGrpSpPr>
            <p:nvPr/>
          </p:nvGrpSpPr>
          <p:grpSpPr bwMode="auto">
            <a:xfrm>
              <a:off x="6588224" y="2276872"/>
              <a:ext cx="1440160" cy="720080"/>
              <a:chOff x="6588224" y="2276872"/>
              <a:chExt cx="1440160" cy="720080"/>
            </a:xfrm>
          </p:grpSpPr>
          <p:sp>
            <p:nvSpPr>
              <p:cNvPr id="7" name="הסבר קווי 2 6"/>
              <p:cNvSpPr/>
              <p:nvPr/>
            </p:nvSpPr>
            <p:spPr>
              <a:xfrm>
                <a:off x="6587694" y="2276872"/>
                <a:ext cx="1440690" cy="720080"/>
              </a:xfrm>
              <a:prstGeom prst="borderCallout2">
                <a:avLst>
                  <a:gd name="adj1" fmla="val 41237"/>
                  <a:gd name="adj2" fmla="val -23545"/>
                  <a:gd name="adj3" fmla="val 34623"/>
                  <a:gd name="adj4" fmla="val -51720"/>
                  <a:gd name="adj5" fmla="val -28154"/>
                  <a:gd name="adj6" fmla="val -92266"/>
                </a:avLst>
              </a:prstGeom>
              <a:solidFill>
                <a:schemeClr val="bg1">
                  <a:lumMod val="95000"/>
                </a:schemeClr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 b="1" dirty="0"/>
              </a:p>
            </p:txBody>
          </p:sp>
          <p:grpSp>
            <p:nvGrpSpPr>
              <p:cNvPr id="21576" name="קבוצה 66"/>
              <p:cNvGrpSpPr>
                <a:grpSpLocks/>
              </p:cNvGrpSpPr>
              <p:nvPr/>
            </p:nvGrpSpPr>
            <p:grpSpPr bwMode="auto">
              <a:xfrm>
                <a:off x="6732240" y="2348880"/>
                <a:ext cx="432048" cy="576064"/>
                <a:chOff x="2627784" y="3284984"/>
                <a:chExt cx="432048" cy="576064"/>
              </a:xfrm>
            </p:grpSpPr>
            <p:sp>
              <p:nvSpPr>
                <p:cNvPr id="74" name="TextBox 73"/>
                <p:cNvSpPr txBox="1"/>
                <p:nvPr/>
              </p:nvSpPr>
              <p:spPr>
                <a:xfrm>
                  <a:off x="2627784" y="3284350"/>
                  <a:ext cx="432048" cy="577333"/>
                </a:xfrm>
                <a:prstGeom prst="rect">
                  <a:avLst/>
                </a:prstGeom>
                <a:noFill/>
                <a:ln w="22225">
                  <a:noFill/>
                </a:ln>
                <a:effectLst>
                  <a:outerShdw sx="101000" sy="101000" algn="ctr" rotWithShape="0">
                    <a:schemeClr val="bg1">
                      <a:lumMod val="75000"/>
                    </a:schemeClr>
                  </a:outerShdw>
                </a:effectLst>
              </p:spPr>
              <p:txBody>
                <a:bodyPr rtlCol="1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800" dirty="0">
                      <a:latin typeface="+mn-lt"/>
                      <a:cs typeface="+mn-cs"/>
                    </a:rPr>
                    <a:t>C</a:t>
                  </a:r>
                  <a:endParaRPr lang="he-IL" sz="2800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אליפסה 74"/>
                <p:cNvSpPr/>
                <p:nvPr/>
              </p:nvSpPr>
              <p:spPr>
                <a:xfrm>
                  <a:off x="2843808" y="3790308"/>
                  <a:ext cx="46063" cy="44410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76" name="אליפסה 75"/>
                <p:cNvSpPr/>
                <p:nvPr/>
              </p:nvSpPr>
              <p:spPr>
                <a:xfrm>
                  <a:off x="2654786" y="3527019"/>
                  <a:ext cx="44476" cy="45997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77" name="אליפסה 76"/>
                <p:cNvSpPr/>
                <p:nvPr/>
              </p:nvSpPr>
              <p:spPr>
                <a:xfrm>
                  <a:off x="2843808" y="3311312"/>
                  <a:ext cx="46063" cy="45997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78" name="אליפסה 77"/>
                <p:cNvSpPr/>
                <p:nvPr/>
              </p:nvSpPr>
              <p:spPr>
                <a:xfrm>
                  <a:off x="3013768" y="3527019"/>
                  <a:ext cx="46064" cy="45997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</p:grpSp>
          <p:grpSp>
            <p:nvGrpSpPr>
              <p:cNvPr id="21577" name="קבוצה 119"/>
              <p:cNvGrpSpPr>
                <a:grpSpLocks/>
              </p:cNvGrpSpPr>
              <p:nvPr/>
            </p:nvGrpSpPr>
            <p:grpSpPr bwMode="auto">
              <a:xfrm>
                <a:off x="7380312" y="2348880"/>
                <a:ext cx="504056" cy="576064"/>
                <a:chOff x="2339752" y="3429000"/>
                <a:chExt cx="504056" cy="576064"/>
              </a:xfrm>
            </p:grpSpPr>
            <p:sp>
              <p:nvSpPr>
                <p:cNvPr id="121" name="TextBox 120"/>
                <p:cNvSpPr txBox="1"/>
                <p:nvPr/>
              </p:nvSpPr>
              <p:spPr>
                <a:xfrm>
                  <a:off x="2411230" y="3428366"/>
                  <a:ext cx="432048" cy="577333"/>
                </a:xfrm>
                <a:prstGeom prst="rect">
                  <a:avLst/>
                </a:prstGeom>
                <a:noFill/>
                <a:ln w="22225">
                  <a:noFill/>
                </a:ln>
                <a:effectLst>
                  <a:outerShdw sx="101000" sy="101000" algn="ctr" rotWithShape="0">
                    <a:schemeClr val="bg1">
                      <a:lumMod val="75000"/>
                    </a:schemeClr>
                  </a:outerShdw>
                </a:effectLst>
              </p:spPr>
              <p:txBody>
                <a:bodyPr rtlCol="1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800" dirty="0">
                      <a:latin typeface="+mn-lt"/>
                      <a:cs typeface="+mn-cs"/>
                    </a:rPr>
                    <a:t>O</a:t>
                  </a:r>
                  <a:endParaRPr lang="he-IL" sz="2800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אליפסה 121"/>
                <p:cNvSpPr/>
                <p:nvPr/>
              </p:nvSpPr>
              <p:spPr>
                <a:xfrm>
                  <a:off x="2627254" y="3934324"/>
                  <a:ext cx="46064" cy="44410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123" name="אליפסה 122"/>
                <p:cNvSpPr/>
                <p:nvPr/>
              </p:nvSpPr>
              <p:spPr>
                <a:xfrm>
                  <a:off x="2339752" y="3671035"/>
                  <a:ext cx="46063" cy="45997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124" name="אליפסה 123"/>
                <p:cNvSpPr/>
                <p:nvPr/>
              </p:nvSpPr>
              <p:spPr>
                <a:xfrm>
                  <a:off x="2627254" y="3455328"/>
                  <a:ext cx="46064" cy="45997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125" name="אליפסה 124"/>
                <p:cNvSpPr/>
                <p:nvPr/>
              </p:nvSpPr>
              <p:spPr>
                <a:xfrm>
                  <a:off x="2797214" y="3671035"/>
                  <a:ext cx="46063" cy="45997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126" name="אליפסה 125"/>
                <p:cNvSpPr/>
                <p:nvPr/>
              </p:nvSpPr>
              <p:spPr>
                <a:xfrm>
                  <a:off x="2797214" y="3743995"/>
                  <a:ext cx="46063" cy="45997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</p:grpSp>
        </p:grpSp>
        <p:sp>
          <p:nvSpPr>
            <p:cNvPr id="156" name="אליפסה 155"/>
            <p:cNvSpPr/>
            <p:nvPr/>
          </p:nvSpPr>
          <p:spPr>
            <a:xfrm>
              <a:off x="6300192" y="2492579"/>
              <a:ext cx="287502" cy="2886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r>
                <a:rPr lang="he-IL" dirty="0"/>
                <a:t>2</a:t>
              </a:r>
            </a:p>
          </p:txBody>
        </p:sp>
      </p:grpSp>
      <p:grpSp>
        <p:nvGrpSpPr>
          <p:cNvPr id="21524" name="קבוצה 159"/>
          <p:cNvGrpSpPr>
            <a:grpSpLocks/>
          </p:cNvGrpSpPr>
          <p:nvPr/>
        </p:nvGrpSpPr>
        <p:grpSpPr bwMode="auto">
          <a:xfrm>
            <a:off x="684213" y="1412875"/>
            <a:ext cx="2016125" cy="1368425"/>
            <a:chOff x="683568" y="1412776"/>
            <a:chExt cx="2016224" cy="1368152"/>
          </a:xfrm>
        </p:grpSpPr>
        <p:grpSp>
          <p:nvGrpSpPr>
            <p:cNvPr id="21548" name="קבוצה 150"/>
            <p:cNvGrpSpPr>
              <a:grpSpLocks/>
            </p:cNvGrpSpPr>
            <p:nvPr/>
          </p:nvGrpSpPr>
          <p:grpSpPr bwMode="auto">
            <a:xfrm>
              <a:off x="683568" y="1412776"/>
              <a:ext cx="1735907" cy="1368152"/>
              <a:chOff x="675853" y="1412776"/>
              <a:chExt cx="1735907" cy="1368152"/>
            </a:xfrm>
          </p:grpSpPr>
          <p:sp>
            <p:nvSpPr>
              <p:cNvPr id="10" name="הסבר קווי 2 9"/>
              <p:cNvSpPr/>
              <p:nvPr/>
            </p:nvSpPr>
            <p:spPr>
              <a:xfrm rot="10800000">
                <a:off x="683790" y="1412776"/>
                <a:ext cx="1727285" cy="1296729"/>
              </a:xfrm>
              <a:prstGeom prst="borderCallout2">
                <a:avLst>
                  <a:gd name="adj1" fmla="val 36387"/>
                  <a:gd name="adj2" fmla="val -13845"/>
                  <a:gd name="adj3" fmla="val 38592"/>
                  <a:gd name="adj4" fmla="val -31548"/>
                  <a:gd name="adj5" fmla="val -41502"/>
                  <a:gd name="adj6" fmla="val -65810"/>
                </a:avLst>
              </a:prstGeom>
              <a:solidFill>
                <a:schemeClr val="bg1">
                  <a:lumMod val="95000"/>
                </a:schemeClr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 b="1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675853" y="1614349"/>
                <a:ext cx="415945" cy="549165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latin typeface="+mn-lt"/>
                    <a:cs typeface="+mn-cs"/>
                  </a:rPr>
                  <a:t>H</a:t>
                </a:r>
                <a:endParaRPr lang="he-IL" sz="2800" dirty="0">
                  <a:latin typeface="+mn-lt"/>
                  <a:cs typeface="+mn-cs"/>
                </a:endParaRPr>
              </a:p>
            </p:txBody>
          </p:sp>
          <p:sp>
            <p:nvSpPr>
              <p:cNvPr id="52" name="אליפסה 51"/>
              <p:cNvSpPr/>
              <p:nvPr/>
            </p:nvSpPr>
            <p:spPr>
              <a:xfrm>
                <a:off x="1395025" y="2301599"/>
                <a:ext cx="44452" cy="4285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53" name="אליפסה 52"/>
              <p:cNvSpPr/>
              <p:nvPr/>
            </p:nvSpPr>
            <p:spPr>
              <a:xfrm>
                <a:off x="1023532" y="1888931"/>
                <a:ext cx="42865" cy="4444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1231505" y="2231763"/>
                <a:ext cx="415945" cy="549165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latin typeface="+mn-lt"/>
                    <a:cs typeface="+mn-cs"/>
                  </a:rPr>
                  <a:t>H</a:t>
                </a:r>
                <a:endParaRPr lang="he-IL" sz="2800" dirty="0">
                  <a:latin typeface="+mn-lt"/>
                  <a:cs typeface="+mn-cs"/>
                </a:endParaRPr>
              </a:p>
            </p:txBody>
          </p:sp>
          <p:sp>
            <p:nvSpPr>
              <p:cNvPr id="56" name="אליפסה 55"/>
              <p:cNvSpPr/>
              <p:nvPr/>
            </p:nvSpPr>
            <p:spPr>
              <a:xfrm rot="20358100">
                <a:off x="1395025" y="1757195"/>
                <a:ext cx="466748" cy="225380"/>
              </a:xfrm>
              <a:prstGeom prst="ellipse">
                <a:avLst/>
              </a:prstGeom>
              <a:noFill/>
              <a:ln w="12700"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46" name="אליפסה 45"/>
              <p:cNvSpPr/>
              <p:nvPr/>
            </p:nvSpPr>
            <p:spPr>
              <a:xfrm rot="16361550">
                <a:off x="1198214" y="2120633"/>
                <a:ext cx="390447" cy="212735"/>
              </a:xfrm>
              <a:prstGeom prst="ellipse">
                <a:avLst/>
              </a:prstGeom>
              <a:noFill/>
              <a:ln w="12700"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47" name="אליפסה 46"/>
              <p:cNvSpPr/>
              <p:nvPr/>
            </p:nvSpPr>
            <p:spPr>
              <a:xfrm>
                <a:off x="1299771" y="1546099"/>
                <a:ext cx="763625" cy="206334"/>
              </a:xfrm>
              <a:prstGeom prst="ellipse">
                <a:avLst/>
              </a:prstGeom>
              <a:noFill/>
              <a:ln w="12700"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48" name="אליפסה 47"/>
              <p:cNvSpPr/>
              <p:nvPr/>
            </p:nvSpPr>
            <p:spPr>
              <a:xfrm rot="157226">
                <a:off x="888588" y="1830206"/>
                <a:ext cx="406420" cy="225380"/>
              </a:xfrm>
              <a:prstGeom prst="ellipse">
                <a:avLst/>
              </a:prstGeom>
              <a:noFill/>
              <a:ln w="12700"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grpSp>
            <p:nvGrpSpPr>
              <p:cNvPr id="21559" name="קבוצה 126"/>
              <p:cNvGrpSpPr>
                <a:grpSpLocks/>
              </p:cNvGrpSpPr>
              <p:nvPr/>
            </p:nvGrpSpPr>
            <p:grpSpPr bwMode="auto">
              <a:xfrm>
                <a:off x="1717397" y="1615084"/>
                <a:ext cx="486054" cy="548632"/>
                <a:chOff x="2339752" y="3429000"/>
                <a:chExt cx="504056" cy="576064"/>
              </a:xfrm>
            </p:grpSpPr>
            <p:sp>
              <p:nvSpPr>
                <p:cNvPr id="128" name="TextBox 127"/>
                <p:cNvSpPr txBox="1"/>
                <p:nvPr/>
              </p:nvSpPr>
              <p:spPr>
                <a:xfrm>
                  <a:off x="2412096" y="3428228"/>
                  <a:ext cx="431351" cy="576625"/>
                </a:xfrm>
                <a:prstGeom prst="rect">
                  <a:avLst/>
                </a:prstGeom>
                <a:noFill/>
                <a:ln w="22225">
                  <a:noFill/>
                </a:ln>
                <a:effectLst>
                  <a:outerShdw sx="101000" sy="101000" algn="ctr" rotWithShape="0">
                    <a:schemeClr val="bg1">
                      <a:lumMod val="75000"/>
                    </a:schemeClr>
                  </a:outerShdw>
                </a:effectLst>
              </p:spPr>
              <p:txBody>
                <a:bodyPr rtlCol="1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800" dirty="0">
                      <a:latin typeface="+mn-lt"/>
                      <a:cs typeface="+mn-cs"/>
                    </a:rPr>
                    <a:t>O</a:t>
                  </a:r>
                  <a:endParaRPr lang="he-IL" sz="2800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אליפסה 128"/>
                <p:cNvSpPr/>
                <p:nvPr/>
              </p:nvSpPr>
              <p:spPr>
                <a:xfrm>
                  <a:off x="2627771" y="3933191"/>
                  <a:ext cx="46099" cy="44997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130" name="אליפסה 129"/>
                <p:cNvSpPr/>
                <p:nvPr/>
              </p:nvSpPr>
              <p:spPr>
                <a:xfrm>
                  <a:off x="2339656" y="3671544"/>
                  <a:ext cx="46099" cy="44996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131" name="אליפסה 130"/>
                <p:cNvSpPr/>
                <p:nvPr/>
              </p:nvSpPr>
              <p:spPr>
                <a:xfrm>
                  <a:off x="2627771" y="3454893"/>
                  <a:ext cx="46099" cy="44996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132" name="אליפסה 131"/>
                <p:cNvSpPr/>
                <p:nvPr/>
              </p:nvSpPr>
              <p:spPr>
                <a:xfrm>
                  <a:off x="2797349" y="3671544"/>
                  <a:ext cx="46099" cy="44996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133" name="אליפסה 132"/>
                <p:cNvSpPr/>
                <p:nvPr/>
              </p:nvSpPr>
              <p:spPr>
                <a:xfrm>
                  <a:off x="2797349" y="3743205"/>
                  <a:ext cx="46099" cy="44997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</p:grpSp>
          <p:sp>
            <p:nvSpPr>
              <p:cNvPr id="134" name="אליפסה 133"/>
              <p:cNvSpPr/>
              <p:nvPr/>
            </p:nvSpPr>
            <p:spPr>
              <a:xfrm>
                <a:off x="1925276" y="2095265"/>
                <a:ext cx="44452" cy="4285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grpSp>
            <p:nvGrpSpPr>
              <p:cNvPr id="21561" name="קבוצה 139"/>
              <p:cNvGrpSpPr>
                <a:grpSpLocks/>
              </p:cNvGrpSpPr>
              <p:nvPr/>
            </p:nvGrpSpPr>
            <p:grpSpPr bwMode="auto">
              <a:xfrm>
                <a:off x="1161907" y="1615084"/>
                <a:ext cx="416618" cy="548632"/>
                <a:chOff x="1187624" y="1628800"/>
                <a:chExt cx="432048" cy="576064"/>
              </a:xfrm>
            </p:grpSpPr>
            <p:sp>
              <p:nvSpPr>
                <p:cNvPr id="135" name="TextBox 134"/>
                <p:cNvSpPr txBox="1"/>
                <p:nvPr/>
              </p:nvSpPr>
              <p:spPr>
                <a:xfrm>
                  <a:off x="1187360" y="1628028"/>
                  <a:ext cx="414886" cy="576625"/>
                </a:xfrm>
                <a:prstGeom prst="rect">
                  <a:avLst/>
                </a:prstGeom>
                <a:noFill/>
                <a:ln w="22225">
                  <a:noFill/>
                </a:ln>
                <a:effectLst>
                  <a:outerShdw sx="101000" sy="101000" algn="ctr" rotWithShape="0">
                    <a:schemeClr val="bg1">
                      <a:lumMod val="75000"/>
                    </a:schemeClr>
                  </a:outerShdw>
                </a:effectLst>
              </p:spPr>
              <p:txBody>
                <a:bodyPr rtlCol="1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800" dirty="0">
                      <a:latin typeface="+mn-lt"/>
                      <a:cs typeface="+mn-cs"/>
                    </a:rPr>
                    <a:t>C</a:t>
                  </a:r>
                  <a:endParaRPr lang="he-IL" sz="2800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אליפסה 135"/>
                <p:cNvSpPr/>
                <p:nvPr/>
              </p:nvSpPr>
              <p:spPr>
                <a:xfrm>
                  <a:off x="1403034" y="2132991"/>
                  <a:ext cx="46098" cy="44997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137" name="אליפסה 136"/>
                <p:cNvSpPr/>
                <p:nvPr/>
              </p:nvSpPr>
              <p:spPr>
                <a:xfrm>
                  <a:off x="1240044" y="1916340"/>
                  <a:ext cx="46098" cy="44997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138" name="אליפסה 137"/>
                <p:cNvSpPr/>
                <p:nvPr/>
              </p:nvSpPr>
              <p:spPr>
                <a:xfrm>
                  <a:off x="1403034" y="1654693"/>
                  <a:ext cx="46098" cy="44996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139" name="אליפסה 138"/>
                <p:cNvSpPr/>
                <p:nvPr/>
              </p:nvSpPr>
              <p:spPr>
                <a:xfrm>
                  <a:off x="1556147" y="1916340"/>
                  <a:ext cx="46098" cy="44997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</p:grpSp>
        </p:grpSp>
        <p:sp>
          <p:nvSpPr>
            <p:cNvPr id="157" name="אליפסה 156"/>
            <p:cNvSpPr/>
            <p:nvPr/>
          </p:nvSpPr>
          <p:spPr>
            <a:xfrm>
              <a:off x="2412440" y="1917500"/>
              <a:ext cx="287352" cy="28728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r>
                <a:rPr lang="he-IL" dirty="0"/>
                <a:t>3</a:t>
              </a:r>
            </a:p>
          </p:txBody>
        </p:sp>
      </p:grpSp>
      <p:grpSp>
        <p:nvGrpSpPr>
          <p:cNvPr id="21525" name="קבוצה 107"/>
          <p:cNvGrpSpPr>
            <a:grpSpLocks/>
          </p:cNvGrpSpPr>
          <p:nvPr/>
        </p:nvGrpSpPr>
        <p:grpSpPr bwMode="auto">
          <a:xfrm>
            <a:off x="1331913" y="3284538"/>
            <a:ext cx="1655762" cy="1081087"/>
            <a:chOff x="1331640" y="3284984"/>
            <a:chExt cx="1656184" cy="1080120"/>
          </a:xfrm>
        </p:grpSpPr>
        <p:grpSp>
          <p:nvGrpSpPr>
            <p:cNvPr id="21527" name="קבוצה 151"/>
            <p:cNvGrpSpPr>
              <a:grpSpLocks/>
            </p:cNvGrpSpPr>
            <p:nvPr/>
          </p:nvGrpSpPr>
          <p:grpSpPr bwMode="auto">
            <a:xfrm>
              <a:off x="1331640" y="3284984"/>
              <a:ext cx="1368152" cy="1080120"/>
              <a:chOff x="1331640" y="3429000"/>
              <a:chExt cx="1368152" cy="1080120"/>
            </a:xfrm>
          </p:grpSpPr>
          <p:sp>
            <p:nvSpPr>
              <p:cNvPr id="142" name="הסבר קווי 2 141"/>
              <p:cNvSpPr/>
              <p:nvPr/>
            </p:nvSpPr>
            <p:spPr>
              <a:xfrm rot="10800000">
                <a:off x="1331640" y="3500373"/>
                <a:ext cx="1368774" cy="937374"/>
              </a:xfrm>
              <a:prstGeom prst="borderCallout2">
                <a:avLst>
                  <a:gd name="adj1" fmla="val 38016"/>
                  <a:gd name="adj2" fmla="val -15215"/>
                  <a:gd name="adj3" fmla="val 33198"/>
                  <a:gd name="adj4" fmla="val -41167"/>
                  <a:gd name="adj5" fmla="val -15083"/>
                  <a:gd name="adj6" fmla="val -62160"/>
                </a:avLst>
              </a:prstGeom>
              <a:solidFill>
                <a:schemeClr val="bg1">
                  <a:lumMod val="95000"/>
                </a:schemeClr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grpSp>
            <p:nvGrpSpPr>
              <p:cNvPr id="21531" name="קבוצה 140"/>
              <p:cNvGrpSpPr>
                <a:grpSpLocks/>
              </p:cNvGrpSpPr>
              <p:nvPr/>
            </p:nvGrpSpPr>
            <p:grpSpPr bwMode="auto">
              <a:xfrm>
                <a:off x="1331640" y="3429000"/>
                <a:ext cx="1224136" cy="1080120"/>
                <a:chOff x="179512" y="3501008"/>
                <a:chExt cx="1224136" cy="1080120"/>
              </a:xfrm>
            </p:grpSpPr>
            <p:sp>
              <p:nvSpPr>
                <p:cNvPr id="24" name="TextBox 23"/>
                <p:cNvSpPr txBox="1"/>
                <p:nvPr/>
              </p:nvSpPr>
              <p:spPr>
                <a:xfrm>
                  <a:off x="179512" y="4005381"/>
                  <a:ext cx="431910" cy="575747"/>
                </a:xfrm>
                <a:prstGeom prst="rect">
                  <a:avLst/>
                </a:prstGeom>
                <a:noFill/>
                <a:ln w="22225">
                  <a:noFill/>
                </a:ln>
                <a:effectLst>
                  <a:outerShdw sx="101000" sy="101000" algn="ctr" rotWithShape="0">
                    <a:schemeClr val="bg1">
                      <a:lumMod val="75000"/>
                    </a:schemeClr>
                  </a:outerShdw>
                </a:effectLst>
              </p:spPr>
              <p:txBody>
                <a:bodyPr rtlCol="1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800" dirty="0">
                      <a:latin typeface="+mn-lt"/>
                      <a:cs typeface="+mn-cs"/>
                    </a:rPr>
                    <a:t>H</a:t>
                  </a:r>
                  <a:endParaRPr lang="he-IL" sz="2800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אליפסה 24"/>
                <p:cNvSpPr/>
                <p:nvPr/>
              </p:nvSpPr>
              <p:spPr>
                <a:xfrm>
                  <a:off x="971876" y="4221088"/>
                  <a:ext cx="46050" cy="45996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466922" y="4005381"/>
                  <a:ext cx="433498" cy="575747"/>
                </a:xfrm>
                <a:prstGeom prst="rect">
                  <a:avLst/>
                </a:prstGeom>
                <a:noFill/>
                <a:ln w="22225">
                  <a:noFill/>
                </a:ln>
                <a:effectLst>
                  <a:outerShdw sx="101000" sy="101000" algn="ctr" rotWithShape="0">
                    <a:schemeClr val="bg1">
                      <a:lumMod val="75000"/>
                    </a:schemeClr>
                  </a:outerShdw>
                </a:effectLst>
              </p:spPr>
              <p:txBody>
                <a:bodyPr rtlCol="1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800" dirty="0">
                      <a:latin typeface="+mn-lt"/>
                      <a:cs typeface="+mn-cs"/>
                    </a:rPr>
                    <a:t>C</a:t>
                  </a:r>
                  <a:endParaRPr lang="he-IL" sz="2800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אליפסה 27"/>
                <p:cNvSpPr/>
                <p:nvPr/>
              </p:nvSpPr>
              <p:spPr>
                <a:xfrm>
                  <a:off x="539966" y="4221088"/>
                  <a:ext cx="46050" cy="45996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29" name="אליפסה 28"/>
                <p:cNvSpPr/>
                <p:nvPr/>
              </p:nvSpPr>
              <p:spPr>
                <a:xfrm>
                  <a:off x="781327" y="4030759"/>
                  <a:ext cx="46050" cy="45996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30" name="אליפסה 29"/>
                <p:cNvSpPr/>
                <p:nvPr/>
              </p:nvSpPr>
              <p:spPr>
                <a:xfrm>
                  <a:off x="873426" y="4221088"/>
                  <a:ext cx="46050" cy="45996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31" name="אליפסה 30"/>
                <p:cNvSpPr/>
                <p:nvPr/>
              </p:nvSpPr>
              <p:spPr>
                <a:xfrm>
                  <a:off x="682877" y="4030759"/>
                  <a:ext cx="46050" cy="45996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32" name="אליפסה 31"/>
                <p:cNvSpPr/>
                <p:nvPr/>
              </p:nvSpPr>
              <p:spPr>
                <a:xfrm>
                  <a:off x="539966" y="4292461"/>
                  <a:ext cx="46050" cy="45997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512972" y="3501008"/>
                  <a:ext cx="431910" cy="575747"/>
                </a:xfrm>
                <a:prstGeom prst="rect">
                  <a:avLst/>
                </a:prstGeom>
                <a:noFill/>
                <a:ln w="22225">
                  <a:noFill/>
                </a:ln>
                <a:effectLst>
                  <a:outerShdw sx="101000" sy="101000" algn="ctr" rotWithShape="0">
                    <a:schemeClr val="bg1">
                      <a:lumMod val="75000"/>
                    </a:schemeClr>
                  </a:outerShdw>
                </a:effectLst>
              </p:spPr>
              <p:txBody>
                <a:bodyPr rtlCol="1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800" dirty="0">
                      <a:latin typeface="+mn-lt"/>
                      <a:cs typeface="+mn-cs"/>
                    </a:rPr>
                    <a:t>H</a:t>
                  </a:r>
                  <a:endParaRPr lang="he-IL" sz="2800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אליפסה 34"/>
                <p:cNvSpPr/>
                <p:nvPr/>
              </p:nvSpPr>
              <p:spPr>
                <a:xfrm>
                  <a:off x="873426" y="4292461"/>
                  <a:ext cx="46050" cy="45997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81" name="TextBox 80"/>
                <p:cNvSpPr txBox="1"/>
                <p:nvPr/>
              </p:nvSpPr>
              <p:spPr>
                <a:xfrm>
                  <a:off x="971876" y="4005381"/>
                  <a:ext cx="431910" cy="575747"/>
                </a:xfrm>
                <a:prstGeom prst="rect">
                  <a:avLst/>
                </a:prstGeom>
                <a:noFill/>
                <a:ln w="22225">
                  <a:noFill/>
                </a:ln>
                <a:effectLst>
                  <a:outerShdw sx="101000" sy="101000" algn="ctr" rotWithShape="0">
                    <a:schemeClr val="bg1">
                      <a:lumMod val="75000"/>
                    </a:schemeClr>
                  </a:outerShdw>
                </a:effectLst>
              </p:spPr>
              <p:txBody>
                <a:bodyPr rtlCol="1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800" dirty="0">
                      <a:latin typeface="+mn-lt"/>
                      <a:cs typeface="+mn-cs"/>
                    </a:rPr>
                    <a:t>O</a:t>
                  </a:r>
                  <a:endParaRPr lang="he-IL" sz="2800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אליפסה 81"/>
                <p:cNvSpPr/>
                <p:nvPr/>
              </p:nvSpPr>
              <p:spPr>
                <a:xfrm>
                  <a:off x="1213237" y="4076755"/>
                  <a:ext cx="46050" cy="45997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83" name="אליפסה 82"/>
                <p:cNvSpPr/>
                <p:nvPr/>
              </p:nvSpPr>
              <p:spPr>
                <a:xfrm>
                  <a:off x="971876" y="4319425"/>
                  <a:ext cx="46050" cy="45996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85" name="אליפסה 84"/>
                <p:cNvSpPr/>
                <p:nvPr/>
              </p:nvSpPr>
              <p:spPr>
                <a:xfrm>
                  <a:off x="1332331" y="4248051"/>
                  <a:ext cx="44461" cy="44410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86" name="אליפסה 85"/>
                <p:cNvSpPr/>
                <p:nvPr/>
              </p:nvSpPr>
              <p:spPr>
                <a:xfrm>
                  <a:off x="1332331" y="4319425"/>
                  <a:ext cx="44461" cy="45996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  <p:sp>
              <p:nvSpPr>
                <p:cNvPr id="88" name="אליפסה 87"/>
                <p:cNvSpPr/>
                <p:nvPr/>
              </p:nvSpPr>
              <p:spPr>
                <a:xfrm>
                  <a:off x="1141782" y="4076755"/>
                  <a:ext cx="46049" cy="45997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/>
                </a:p>
              </p:txBody>
            </p:sp>
          </p:grpSp>
        </p:grpSp>
        <p:sp>
          <p:nvSpPr>
            <p:cNvPr id="153" name="אליפסה 152"/>
            <p:cNvSpPr/>
            <p:nvPr/>
          </p:nvSpPr>
          <p:spPr>
            <a:xfrm>
              <a:off x="1908049" y="3933690"/>
              <a:ext cx="431910" cy="215707"/>
            </a:xfrm>
            <a:prstGeom prst="ellipse">
              <a:avLst/>
            </a:prstGeom>
            <a:noFill/>
            <a:ln w="1270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sp>
          <p:nvSpPr>
            <p:cNvPr id="158" name="אליפסה 157"/>
            <p:cNvSpPr/>
            <p:nvPr/>
          </p:nvSpPr>
          <p:spPr>
            <a:xfrm>
              <a:off x="2700414" y="3645024"/>
              <a:ext cx="287410" cy="2886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r>
                <a:rPr lang="he-IL" dirty="0"/>
                <a:t>4</a:t>
              </a:r>
            </a:p>
          </p:txBody>
        </p:sp>
      </p:grpSp>
      <p:sp>
        <p:nvSpPr>
          <p:cNvPr id="107" name="מציין מיקום של מספר שקופית 106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9FF7F7FE-3D28-41CF-B576-4BF9051CFAC3}" type="slidenum">
              <a:rPr lang="he-IL" smtClean="0"/>
              <a:pPr>
                <a:defRPr/>
              </a:pPr>
              <a:t>17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כותרת 1"/>
          <p:cNvSpPr>
            <a:spLocks noGrp="1"/>
          </p:cNvSpPr>
          <p:nvPr>
            <p:ph type="ctrTitle"/>
          </p:nvPr>
        </p:nvSpPr>
        <p:spPr bwMode="auto">
          <a:xfrm>
            <a:off x="615950" y="44450"/>
            <a:ext cx="7772400" cy="3698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dirty="0" err="1" smtClean="0">
                <a:cs typeface="Arial" charset="0"/>
              </a:rPr>
              <a:t>استراتيجية</a:t>
            </a:r>
            <a:r>
              <a:rPr lang="ar-LB" sz="2000" dirty="0" smtClean="0">
                <a:cs typeface="Arial" charset="0"/>
              </a:rPr>
              <a:t> </a:t>
            </a:r>
            <a:r>
              <a:rPr lang="ar-LB" sz="2000" dirty="0" smtClean="0">
                <a:cs typeface="Arial" charset="0"/>
              </a:rPr>
              <a:t>ب</a:t>
            </a:r>
            <a:r>
              <a:rPr sz="2000" dirty="0" smtClean="0">
                <a:cs typeface="Arial" charset="0"/>
              </a:rPr>
              <a:t>: </a:t>
            </a:r>
            <a:r>
              <a:rPr lang="ar-LB" sz="2000" dirty="0" smtClean="0">
                <a:cs typeface="Arial" charset="0"/>
              </a:rPr>
              <a:t>تسجيل صيغة تمثيل الكترونية بحسب مقدرة الارتباط</a:t>
            </a:r>
            <a:endParaRPr sz="2000" dirty="0">
              <a:cs typeface="Arial" charset="0"/>
            </a:endParaRPr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1187450" y="620713"/>
            <a:ext cx="7200900" cy="1061829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ar-LB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مقدرة ارتباط</a:t>
            </a:r>
            <a:r>
              <a:rPr lang="he-IL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تحدد عدد الاربطة الفردية التي يمكن للذرة تكوينها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وتساوي عدد الالكترونات غير الزدوجة بالذرة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ar-LB" dirty="0" smtClean="0">
                <a:latin typeface="Arial" pitchFamily="34" charset="0"/>
                <a:cs typeface="Arial" pitchFamily="34" charset="0"/>
              </a:rPr>
              <a:t>عدد الاربطة التي تكونها ذرة مع ذرات اخرى تعتمد على مقدرة الارتباط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1691382" y="1958975"/>
          <a:ext cx="6112768" cy="1426443"/>
        </p:xfrm>
        <a:graphic>
          <a:graphicData uri="http://schemas.openxmlformats.org/drawingml/2006/table">
            <a:tbl>
              <a:tblPr rtl="1"/>
              <a:tblGrid>
                <a:gridCol w="1437272"/>
                <a:gridCol w="584437"/>
                <a:gridCol w="584437"/>
                <a:gridCol w="584437"/>
                <a:gridCol w="584437"/>
                <a:gridCol w="584437"/>
                <a:gridCol w="584437"/>
                <a:gridCol w="584437"/>
                <a:gridCol w="584437"/>
              </a:tblGrid>
              <a:tr h="288032">
                <a:tc>
                  <a:txBody>
                    <a:bodyPr/>
                    <a:lstStyle/>
                    <a:p>
                      <a:pPr algn="ctr" rtl="1" fontAlgn="b"/>
                      <a:r>
                        <a:rPr lang="ar-LB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العمود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rtl="1" fontAlgn="b"/>
                      <a:r>
                        <a:rPr lang="ar-LB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العنصر في العمود الاول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Be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Ar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rtl="1" fontAlgn="b"/>
                      <a:r>
                        <a:rPr lang="ar-LB" sz="18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مقدرة الارتباط</a:t>
                      </a:r>
                      <a:endParaRPr lang="he-IL" sz="18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rtl="1" fontAlgn="b"/>
                      <a:endParaRPr lang="he-IL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8121" marR="8121" marT="8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63938" y="3573463"/>
            <a:ext cx="4248150" cy="1295400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chemeClr val="bg1"/>
            </a:solidFill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مثال</a:t>
            </a:r>
            <a:r>
              <a:rPr lang="he-I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: </a:t>
            </a:r>
            <a:endParaRPr lang="he-IL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كربون</a:t>
            </a:r>
            <a:r>
              <a:rPr lang="he-I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C</a:t>
            </a:r>
            <a:r>
              <a:rPr lang="he-IL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من العمود</a:t>
            </a:r>
            <a:r>
              <a:rPr lang="he-I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he-IL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4 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يمكنه أن يكون</a:t>
            </a:r>
            <a:r>
              <a:rPr lang="he-I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he-IL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4 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اربطة فردية</a:t>
            </a:r>
            <a:r>
              <a:rPr lang="ar-LB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،</a:t>
            </a:r>
            <a:r>
              <a:rPr lang="he-I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أو رباطين ثنائيين، او رباط ثلاثي ورباط فردي، او ثنائي وفرديين</a:t>
            </a:r>
            <a:r>
              <a:rPr lang="he-I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.    </a:t>
            </a:r>
            <a:endParaRPr lang="he-IL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4075" y="3573463"/>
            <a:ext cx="1295400" cy="576262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chemeClr val="bg1"/>
            </a:solidFill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 anchor="ctr"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O=C=O</a:t>
            </a:r>
            <a:endParaRPr lang="he-IL" sz="24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4075" y="4294188"/>
            <a:ext cx="1295400" cy="574675"/>
          </a:xfrm>
          <a:prstGeom prst="rect">
            <a:avLst/>
          </a:prstGeom>
          <a:solidFill>
            <a:schemeClr val="bg1">
              <a:lumMod val="95000"/>
            </a:schemeClr>
          </a:solidFill>
          <a:ln w="22225">
            <a:solidFill>
              <a:schemeClr val="bg1"/>
            </a:solidFill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H-C</a:t>
            </a:r>
            <a:r>
              <a:rPr lang="el-G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≡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C-H</a:t>
            </a:r>
            <a:endParaRPr lang="he-IL" sz="24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58888" y="5056188"/>
            <a:ext cx="7058025" cy="646331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7 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فكروا بمراحل العمل لبناء صيغة تمثيل الكترونية، تبدأ بذرات منفردة ومقدرتها على الرتباط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A540D041-ECC8-4526-96FB-9CD3A249EF11}" type="slidenum">
              <a:rPr lang="he-IL" smtClean="0"/>
              <a:pPr>
                <a:defRPr/>
              </a:pPr>
              <a:t>18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כותרת 1"/>
          <p:cNvSpPr>
            <a:spLocks noGrp="1"/>
          </p:cNvSpPr>
          <p:nvPr>
            <p:ph type="ctrTitle"/>
          </p:nvPr>
        </p:nvSpPr>
        <p:spPr bwMode="auto">
          <a:xfrm>
            <a:off x="0" y="44450"/>
            <a:ext cx="8599488" cy="3698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1600" dirty="0" err="1">
                <a:cs typeface="Arial" charset="0"/>
              </a:rPr>
              <a:t>استراتيجية</a:t>
            </a:r>
            <a:r>
              <a:rPr lang="ar-LB" sz="1600" dirty="0">
                <a:cs typeface="Arial" charset="0"/>
              </a:rPr>
              <a:t> </a:t>
            </a:r>
            <a:r>
              <a:rPr lang="ar-LB" sz="1600" dirty="0" smtClean="0">
                <a:cs typeface="Arial" charset="0"/>
              </a:rPr>
              <a:t>ب</a:t>
            </a:r>
            <a:r>
              <a:rPr lang="he-IL" sz="1600" dirty="0" smtClean="0">
                <a:cs typeface="Arial" charset="0"/>
              </a:rPr>
              <a:t> </a:t>
            </a:r>
            <a:r>
              <a:rPr lang="ar-LB" sz="1600" dirty="0" smtClean="0">
                <a:cs typeface="Arial" charset="0"/>
              </a:rPr>
              <a:t> </a:t>
            </a:r>
            <a:r>
              <a:rPr lang="ar-LB" sz="1600" dirty="0" smtClean="0">
                <a:cs typeface="Arial" charset="0"/>
              </a:rPr>
              <a:t>لرسم صيغ:</a:t>
            </a:r>
            <a:r>
              <a:rPr sz="1600" dirty="0" smtClean="0">
                <a:cs typeface="Arial" charset="0"/>
              </a:rPr>
              <a:t> </a:t>
            </a:r>
            <a:r>
              <a:rPr lang="ar-LB" sz="1600" dirty="0" smtClean="0">
                <a:cs typeface="Arial" charset="0"/>
              </a:rPr>
              <a:t>نرسم صيفة بنائية جزيئية ومنها نشتق بقية الصيغ</a:t>
            </a:r>
            <a:endParaRPr sz="1600" dirty="0">
              <a:cs typeface="Arial" charset="0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3708400" y="620713"/>
            <a:ext cx="1393825" cy="7207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LB" sz="1200" b="1" dirty="0" smtClean="0">
                <a:solidFill>
                  <a:schemeClr val="tx1"/>
                </a:solidFill>
              </a:rPr>
              <a:t>نفحص موقع الذرة في القائمة الدورية</a:t>
            </a:r>
            <a:endParaRPr lang="he-IL" sz="1200" b="1" dirty="0">
              <a:solidFill>
                <a:schemeClr val="tx1"/>
              </a:solidFill>
            </a:endParaRPr>
          </a:p>
        </p:txBody>
      </p:sp>
      <p:sp>
        <p:nvSpPr>
          <p:cNvPr id="6" name="מלבן מעוגל 5"/>
          <p:cNvSpPr/>
          <p:nvPr/>
        </p:nvSpPr>
        <p:spPr>
          <a:xfrm>
            <a:off x="3276600" y="2928938"/>
            <a:ext cx="2232025" cy="8604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LB" sz="1200" b="1" dirty="0" smtClean="0">
                <a:solidFill>
                  <a:schemeClr val="tx1"/>
                </a:solidFill>
              </a:rPr>
              <a:t>نضع في المركز الذرة التي لها أعلى مقدرة ارتباط ومن حولها باقي الذرات</a:t>
            </a:r>
            <a:r>
              <a:rPr lang="he-IL" sz="1200" b="1" dirty="0" smtClean="0">
                <a:solidFill>
                  <a:schemeClr val="tx1"/>
                </a:solidFill>
              </a:rPr>
              <a:t>. </a:t>
            </a:r>
            <a:endParaRPr lang="he-IL" sz="1200" b="1" dirty="0">
              <a:solidFill>
                <a:schemeClr val="tx1"/>
              </a:solidFill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3708400" y="1700213"/>
            <a:ext cx="1511300" cy="86518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LB" sz="1200" b="1" dirty="0" smtClean="0">
                <a:solidFill>
                  <a:schemeClr val="tx1"/>
                </a:solidFill>
              </a:rPr>
              <a:t>نفحص مقدرة ارتباط كل ذرة</a:t>
            </a:r>
            <a:endParaRPr lang="he-IL" sz="1200" b="1" dirty="0">
              <a:solidFill>
                <a:schemeClr val="tx1"/>
              </a:solidFill>
            </a:endParaRPr>
          </a:p>
        </p:txBody>
      </p:sp>
      <p:sp>
        <p:nvSpPr>
          <p:cNvPr id="9" name="מלבן מעוגל 8"/>
          <p:cNvSpPr/>
          <p:nvPr/>
        </p:nvSpPr>
        <p:spPr>
          <a:xfrm>
            <a:off x="3708400" y="5300663"/>
            <a:ext cx="1439863" cy="7207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LB" sz="1200" b="1" dirty="0" smtClean="0">
                <a:solidFill>
                  <a:srgbClr val="FF6600"/>
                </a:solidFill>
              </a:rPr>
              <a:t>ندمج الخطوط ونرسم صيفة تمثيل جزيئية</a:t>
            </a:r>
            <a:endParaRPr lang="he-IL" sz="1200" b="1" dirty="0">
              <a:solidFill>
                <a:srgbClr val="FF6600"/>
              </a:solidFill>
            </a:endParaRPr>
          </a:p>
        </p:txBody>
      </p:sp>
      <p:sp>
        <p:nvSpPr>
          <p:cNvPr id="11" name="חץ למטה 10"/>
          <p:cNvSpPr/>
          <p:nvPr/>
        </p:nvSpPr>
        <p:spPr>
          <a:xfrm>
            <a:off x="4402138" y="1412875"/>
            <a:ext cx="46037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he-IL"/>
          </a:p>
        </p:txBody>
      </p:sp>
      <p:sp>
        <p:nvSpPr>
          <p:cNvPr id="12" name="חץ למטה 11"/>
          <p:cNvSpPr/>
          <p:nvPr/>
        </p:nvSpPr>
        <p:spPr>
          <a:xfrm>
            <a:off x="4402138" y="2708275"/>
            <a:ext cx="46037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he-IL" sz="1200"/>
          </a:p>
        </p:txBody>
      </p:sp>
      <p:sp>
        <p:nvSpPr>
          <p:cNvPr id="13" name="חץ למטה 12"/>
          <p:cNvSpPr/>
          <p:nvPr/>
        </p:nvSpPr>
        <p:spPr>
          <a:xfrm>
            <a:off x="4402138" y="3860800"/>
            <a:ext cx="46037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he-IL" sz="1200"/>
          </a:p>
        </p:txBody>
      </p:sp>
      <p:sp>
        <p:nvSpPr>
          <p:cNvPr id="14" name="חץ ימינה 13"/>
          <p:cNvSpPr/>
          <p:nvPr/>
        </p:nvSpPr>
        <p:spPr>
          <a:xfrm>
            <a:off x="5410200" y="5445125"/>
            <a:ext cx="1825625" cy="4318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LB" sz="1200" b="1" dirty="0" smtClean="0">
                <a:solidFill>
                  <a:srgbClr val="FF6600"/>
                </a:solidFill>
              </a:rPr>
              <a:t>لصيغة التمثيل الالكترونية</a:t>
            </a:r>
            <a:endParaRPr lang="he-IL" sz="1200" b="1" dirty="0">
              <a:solidFill>
                <a:srgbClr val="FF6600"/>
              </a:solidFill>
            </a:endParaRPr>
          </a:p>
        </p:txBody>
      </p:sp>
      <p:sp>
        <p:nvSpPr>
          <p:cNvPr id="15" name="מלבן מעוגל 14"/>
          <p:cNvSpPr/>
          <p:nvPr/>
        </p:nvSpPr>
        <p:spPr>
          <a:xfrm>
            <a:off x="7308850" y="5229225"/>
            <a:ext cx="1584325" cy="12715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LB" sz="1200" b="1" dirty="0" smtClean="0">
                <a:solidFill>
                  <a:schemeClr val="tx1"/>
                </a:solidFill>
              </a:rPr>
              <a:t>كل رباط – خط، يترجم لزوج الكترونات.</a:t>
            </a:r>
            <a:r>
              <a:rPr lang="he-IL" sz="1200" b="1" dirty="0" smtClean="0">
                <a:solidFill>
                  <a:schemeClr val="tx1"/>
                </a:solidFill>
              </a:rPr>
              <a:t> </a:t>
            </a:r>
            <a:r>
              <a:rPr lang="ar-LB" sz="1200" b="1" dirty="0" smtClean="0">
                <a:solidFill>
                  <a:schemeClr val="tx1"/>
                </a:solidFill>
              </a:rPr>
              <a:t>نضيف الالكترونات غير الرابطة</a:t>
            </a:r>
            <a:endParaRPr lang="he-IL" sz="1200" b="1" dirty="0">
              <a:solidFill>
                <a:schemeClr val="tx1"/>
              </a:solidFill>
            </a:endParaRPr>
          </a:p>
        </p:txBody>
      </p:sp>
      <p:sp>
        <p:nvSpPr>
          <p:cNvPr id="16" name="חץ שמאלה 15"/>
          <p:cNvSpPr/>
          <p:nvPr/>
        </p:nvSpPr>
        <p:spPr>
          <a:xfrm>
            <a:off x="2051050" y="5445125"/>
            <a:ext cx="1512888" cy="431800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LB" sz="1200" b="1" dirty="0" smtClean="0">
                <a:solidFill>
                  <a:srgbClr val="FF6600"/>
                </a:solidFill>
              </a:rPr>
              <a:t>للصيغة الجزيئية</a:t>
            </a:r>
            <a:endParaRPr lang="he-IL" sz="1200" b="1" dirty="0">
              <a:solidFill>
                <a:srgbClr val="FF6600"/>
              </a:solidFill>
            </a:endParaRPr>
          </a:p>
        </p:txBody>
      </p:sp>
      <p:sp>
        <p:nvSpPr>
          <p:cNvPr id="17" name="מלבן מעוגל 16"/>
          <p:cNvSpPr/>
          <p:nvPr/>
        </p:nvSpPr>
        <p:spPr>
          <a:xfrm>
            <a:off x="468313" y="5300663"/>
            <a:ext cx="1511300" cy="79216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LB" sz="1200" b="1" dirty="0" smtClean="0">
                <a:solidFill>
                  <a:schemeClr val="tx1"/>
                </a:solidFill>
              </a:rPr>
              <a:t>تلخص نوع الذرات وعددها</a:t>
            </a:r>
            <a:endParaRPr lang="he-IL" sz="1200" b="1" dirty="0">
              <a:solidFill>
                <a:schemeClr val="tx1"/>
              </a:solidFill>
            </a:endParaRPr>
          </a:p>
        </p:txBody>
      </p:sp>
      <p:sp>
        <p:nvSpPr>
          <p:cNvPr id="18" name="מלבן מעוגל 17"/>
          <p:cNvSpPr/>
          <p:nvPr/>
        </p:nvSpPr>
        <p:spPr>
          <a:xfrm>
            <a:off x="3635375" y="4071938"/>
            <a:ext cx="1512888" cy="85725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r>
              <a:rPr lang="ar-LB" sz="1200" b="1" dirty="0" smtClean="0">
                <a:solidFill>
                  <a:schemeClr val="tx1"/>
                </a:solidFill>
              </a:rPr>
              <a:t>اذا نقص ذرات ذات مقدرة ارتباط منخفضة، نكون اربطة ثنائية او ثلاثية</a:t>
            </a:r>
            <a:endParaRPr lang="he-IL" sz="1200" b="1" dirty="0">
              <a:solidFill>
                <a:schemeClr val="tx1"/>
              </a:solidFill>
            </a:endParaRPr>
          </a:p>
        </p:txBody>
      </p:sp>
      <p:sp>
        <p:nvSpPr>
          <p:cNvPr id="19" name="חץ למטה 18"/>
          <p:cNvSpPr/>
          <p:nvPr/>
        </p:nvSpPr>
        <p:spPr>
          <a:xfrm>
            <a:off x="4427538" y="4941888"/>
            <a:ext cx="46037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he-IL" sz="1200"/>
          </a:p>
        </p:txBody>
      </p:sp>
      <p:sp>
        <p:nvSpPr>
          <p:cNvPr id="26" name="TextBox 25"/>
          <p:cNvSpPr txBox="1"/>
          <p:nvPr/>
        </p:nvSpPr>
        <p:spPr>
          <a:xfrm>
            <a:off x="755650" y="4797425"/>
            <a:ext cx="863600" cy="431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cs typeface="+mn-cs"/>
              </a:rPr>
              <a:t>COH</a:t>
            </a:r>
            <a:r>
              <a:rPr lang="en-US" sz="2400" baseline="-25000" dirty="0">
                <a:latin typeface="+mn-lt"/>
                <a:cs typeface="+mn-cs"/>
              </a:rPr>
              <a:t>2</a:t>
            </a:r>
            <a:endParaRPr lang="he-IL" sz="2400" baseline="-25000" dirty="0">
              <a:latin typeface="+mn-lt"/>
              <a:cs typeface="+mn-cs"/>
            </a:endParaRPr>
          </a:p>
        </p:txBody>
      </p:sp>
      <p:grpSp>
        <p:nvGrpSpPr>
          <p:cNvPr id="23569" name="קבוצה 144"/>
          <p:cNvGrpSpPr>
            <a:grpSpLocks/>
          </p:cNvGrpSpPr>
          <p:nvPr/>
        </p:nvGrpSpPr>
        <p:grpSpPr bwMode="auto">
          <a:xfrm>
            <a:off x="7380288" y="4149725"/>
            <a:ext cx="1368425" cy="1079500"/>
            <a:chOff x="7380312" y="4149080"/>
            <a:chExt cx="1368152" cy="1080120"/>
          </a:xfrm>
        </p:grpSpPr>
        <p:sp>
          <p:nvSpPr>
            <p:cNvPr id="28" name="הסבר קווי 2 27"/>
            <p:cNvSpPr/>
            <p:nvPr/>
          </p:nvSpPr>
          <p:spPr>
            <a:xfrm>
              <a:off x="7380312" y="4220559"/>
              <a:ext cx="1368152" cy="937163"/>
            </a:xfrm>
            <a:prstGeom prst="borderCallout2">
              <a:avLst>
                <a:gd name="adj1" fmla="val 51243"/>
                <a:gd name="adj2" fmla="val 11240"/>
                <a:gd name="adj3" fmla="val 50497"/>
                <a:gd name="adj4" fmla="val 12440"/>
                <a:gd name="adj5" fmla="val 52074"/>
                <a:gd name="adj6" fmla="val 13030"/>
              </a:avLst>
            </a:prstGeom>
            <a:solidFill>
              <a:schemeClr val="bg1">
                <a:lumMod val="95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380312" y="4652607"/>
              <a:ext cx="431714" cy="576593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H</a:t>
              </a:r>
              <a:endParaRPr lang="he-IL" sz="2800" dirty="0">
                <a:latin typeface="+mn-lt"/>
                <a:cs typeface="+mn-cs"/>
              </a:endParaRPr>
            </a:p>
          </p:txBody>
        </p:sp>
        <p:sp>
          <p:nvSpPr>
            <p:cNvPr id="31" name="אליפסה 30"/>
            <p:cNvSpPr/>
            <p:nvPr/>
          </p:nvSpPr>
          <p:spPr>
            <a:xfrm>
              <a:off x="8172316" y="4868631"/>
              <a:ext cx="46029" cy="4606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667592" y="4652607"/>
              <a:ext cx="433302" cy="576593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C</a:t>
              </a:r>
              <a:endParaRPr lang="he-IL" sz="2800" dirty="0">
                <a:latin typeface="+mn-lt"/>
                <a:cs typeface="+mn-cs"/>
              </a:endParaRPr>
            </a:p>
          </p:txBody>
        </p:sp>
        <p:sp>
          <p:nvSpPr>
            <p:cNvPr id="33" name="אליפסה 32"/>
            <p:cNvSpPr/>
            <p:nvPr/>
          </p:nvSpPr>
          <p:spPr>
            <a:xfrm>
              <a:off x="7740602" y="4868631"/>
              <a:ext cx="46029" cy="4606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34" name="אליפסה 33"/>
            <p:cNvSpPr/>
            <p:nvPr/>
          </p:nvSpPr>
          <p:spPr>
            <a:xfrm>
              <a:off x="7983442" y="4679610"/>
              <a:ext cx="44441" cy="4606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35" name="אליפסה 34"/>
            <p:cNvSpPr/>
            <p:nvPr/>
          </p:nvSpPr>
          <p:spPr>
            <a:xfrm>
              <a:off x="8073911" y="4868631"/>
              <a:ext cx="46029" cy="4606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36" name="אליפסה 35"/>
            <p:cNvSpPr/>
            <p:nvPr/>
          </p:nvSpPr>
          <p:spPr>
            <a:xfrm>
              <a:off x="7885036" y="4679610"/>
              <a:ext cx="44441" cy="4606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37" name="אליפסה 36"/>
            <p:cNvSpPr/>
            <p:nvPr/>
          </p:nvSpPr>
          <p:spPr>
            <a:xfrm>
              <a:off x="7740602" y="4941698"/>
              <a:ext cx="46029" cy="4447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713620" y="4149080"/>
              <a:ext cx="431714" cy="57659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H</a:t>
              </a:r>
              <a:endParaRPr lang="he-IL" sz="2800" dirty="0">
                <a:latin typeface="+mn-lt"/>
                <a:cs typeface="+mn-cs"/>
              </a:endParaRPr>
            </a:p>
          </p:txBody>
        </p:sp>
        <p:sp>
          <p:nvSpPr>
            <p:cNvPr id="39" name="אליפסה 38"/>
            <p:cNvSpPr/>
            <p:nvPr/>
          </p:nvSpPr>
          <p:spPr>
            <a:xfrm>
              <a:off x="8073911" y="4941698"/>
              <a:ext cx="46029" cy="4447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172316" y="4652607"/>
              <a:ext cx="431714" cy="576593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O</a:t>
              </a:r>
              <a:endParaRPr lang="he-IL" sz="2800" dirty="0">
                <a:latin typeface="+mn-lt"/>
                <a:cs typeface="+mn-cs"/>
              </a:endParaRPr>
            </a:p>
          </p:txBody>
        </p:sp>
        <p:sp>
          <p:nvSpPr>
            <p:cNvPr id="41" name="אליפסה 40"/>
            <p:cNvSpPr/>
            <p:nvPr/>
          </p:nvSpPr>
          <p:spPr>
            <a:xfrm>
              <a:off x="8388173" y="4725674"/>
              <a:ext cx="46029" cy="4447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42" name="אליפסה 41"/>
            <p:cNvSpPr/>
            <p:nvPr/>
          </p:nvSpPr>
          <p:spPr>
            <a:xfrm>
              <a:off x="8172316" y="4967113"/>
              <a:ext cx="46029" cy="4606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43" name="אליפסה 42"/>
            <p:cNvSpPr/>
            <p:nvPr/>
          </p:nvSpPr>
          <p:spPr>
            <a:xfrm>
              <a:off x="8532607" y="4895634"/>
              <a:ext cx="46028" cy="4606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44" name="אליפסה 43"/>
            <p:cNvSpPr/>
            <p:nvPr/>
          </p:nvSpPr>
          <p:spPr>
            <a:xfrm>
              <a:off x="8532607" y="4967113"/>
              <a:ext cx="46028" cy="4606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45" name="אליפסה 44"/>
            <p:cNvSpPr/>
            <p:nvPr/>
          </p:nvSpPr>
          <p:spPr>
            <a:xfrm>
              <a:off x="8316750" y="4725674"/>
              <a:ext cx="46028" cy="4447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</p:grpSp>
      <p:grpSp>
        <p:nvGrpSpPr>
          <p:cNvPr id="23570" name="קבוצה 108"/>
          <p:cNvGrpSpPr>
            <a:grpSpLocks/>
          </p:cNvGrpSpPr>
          <p:nvPr/>
        </p:nvGrpSpPr>
        <p:grpSpPr bwMode="auto">
          <a:xfrm>
            <a:off x="3203575" y="4149725"/>
            <a:ext cx="431800" cy="1079500"/>
            <a:chOff x="3203848" y="4149080"/>
            <a:chExt cx="432048" cy="1080120"/>
          </a:xfrm>
        </p:grpSpPr>
        <p:cxnSp>
          <p:nvCxnSpPr>
            <p:cNvPr id="105" name="מחבר ישר 104"/>
            <p:cNvCxnSpPr/>
            <p:nvPr/>
          </p:nvCxnSpPr>
          <p:spPr>
            <a:xfrm rot="16200000" flipH="1">
              <a:off x="2952085" y="4545388"/>
              <a:ext cx="1080120" cy="2875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מחבר ישר 107"/>
            <p:cNvCxnSpPr/>
            <p:nvPr/>
          </p:nvCxnSpPr>
          <p:spPr>
            <a:xfrm rot="10800000">
              <a:off x="3203848" y="4149080"/>
              <a:ext cx="14454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571" name="קבוצה 94"/>
          <p:cNvGrpSpPr>
            <a:grpSpLocks/>
          </p:cNvGrpSpPr>
          <p:nvPr/>
        </p:nvGrpSpPr>
        <p:grpSpPr bwMode="auto">
          <a:xfrm>
            <a:off x="6011863" y="1052513"/>
            <a:ext cx="2016125" cy="576262"/>
            <a:chOff x="6012160" y="1052736"/>
            <a:chExt cx="2016224" cy="576064"/>
          </a:xfrm>
        </p:grpSpPr>
        <p:grpSp>
          <p:nvGrpSpPr>
            <p:cNvPr id="23624" name="קבוצה 147"/>
            <p:cNvGrpSpPr>
              <a:grpSpLocks/>
            </p:cNvGrpSpPr>
            <p:nvPr/>
          </p:nvGrpSpPr>
          <p:grpSpPr bwMode="auto">
            <a:xfrm>
              <a:off x="6351021" y="1052736"/>
              <a:ext cx="1677363" cy="576064"/>
              <a:chOff x="6351021" y="1052736"/>
              <a:chExt cx="1677363" cy="576064"/>
            </a:xfrm>
          </p:grpSpPr>
          <p:sp>
            <p:nvSpPr>
              <p:cNvPr id="47" name="הסבר קווי 2 46"/>
              <p:cNvSpPr/>
              <p:nvPr/>
            </p:nvSpPr>
            <p:spPr>
              <a:xfrm>
                <a:off x="6350314" y="1052736"/>
                <a:ext cx="1678070" cy="504652"/>
              </a:xfrm>
              <a:prstGeom prst="borderCallout2">
                <a:avLst>
                  <a:gd name="adj1" fmla="val 40395"/>
                  <a:gd name="adj2" fmla="val -17912"/>
                  <a:gd name="adj3" fmla="val 41598"/>
                  <a:gd name="adj4" fmla="val -25790"/>
                  <a:gd name="adj5" fmla="val -18362"/>
                  <a:gd name="adj6" fmla="val -69746"/>
                </a:avLst>
              </a:prstGeom>
              <a:solidFill>
                <a:schemeClr val="bg1">
                  <a:lumMod val="95000"/>
                </a:schemeClr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 b="1" dirty="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7028210" y="1052736"/>
                <a:ext cx="406420" cy="576064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latin typeface="+mn-lt"/>
                    <a:cs typeface="+mn-cs"/>
                  </a:rPr>
                  <a:t>H</a:t>
                </a:r>
                <a:endParaRPr lang="he-IL" sz="2800" dirty="0">
                  <a:latin typeface="+mn-lt"/>
                  <a:cs typeface="+mn-cs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6485259" y="1052736"/>
                <a:ext cx="408007" cy="576064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latin typeface="+mn-lt"/>
                    <a:cs typeface="+mn-cs"/>
                  </a:rPr>
                  <a:t>C</a:t>
                </a:r>
                <a:endParaRPr lang="he-IL" sz="2800" dirty="0">
                  <a:latin typeface="+mn-lt"/>
                  <a:cs typeface="+mn-cs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7571162" y="1052736"/>
                <a:ext cx="406420" cy="576064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latin typeface="+mn-lt"/>
                    <a:cs typeface="+mn-cs"/>
                  </a:rPr>
                  <a:t>O</a:t>
                </a:r>
                <a:endParaRPr lang="he-IL" sz="2800" dirty="0">
                  <a:latin typeface="+mn-lt"/>
                  <a:cs typeface="+mn-cs"/>
                </a:endParaRPr>
              </a:p>
            </p:txBody>
          </p:sp>
        </p:grpSp>
        <p:sp>
          <p:nvSpPr>
            <p:cNvPr id="139" name="אליפסה 138"/>
            <p:cNvSpPr/>
            <p:nvPr/>
          </p:nvSpPr>
          <p:spPr>
            <a:xfrm>
              <a:off x="6012160" y="1197148"/>
              <a:ext cx="338154" cy="3602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r>
                <a:rPr lang="he-IL" dirty="0"/>
                <a:t>1</a:t>
              </a:r>
            </a:p>
          </p:txBody>
        </p:sp>
      </p:grpSp>
      <p:grpSp>
        <p:nvGrpSpPr>
          <p:cNvPr id="23572" name="קבוצה 143"/>
          <p:cNvGrpSpPr>
            <a:grpSpLocks/>
          </p:cNvGrpSpPr>
          <p:nvPr/>
        </p:nvGrpSpPr>
        <p:grpSpPr bwMode="auto">
          <a:xfrm>
            <a:off x="6084888" y="2276475"/>
            <a:ext cx="2519362" cy="720725"/>
            <a:chOff x="6084168" y="2276872"/>
            <a:chExt cx="2520280" cy="720080"/>
          </a:xfrm>
        </p:grpSpPr>
        <p:sp>
          <p:nvSpPr>
            <p:cNvPr id="66" name="הסבר קווי 2 65"/>
            <p:cNvSpPr/>
            <p:nvPr/>
          </p:nvSpPr>
          <p:spPr>
            <a:xfrm>
              <a:off x="6444661" y="2276872"/>
              <a:ext cx="2159787" cy="720080"/>
            </a:xfrm>
            <a:prstGeom prst="borderCallout2">
              <a:avLst>
                <a:gd name="adj1" fmla="val 41237"/>
                <a:gd name="adj2" fmla="val -18915"/>
                <a:gd name="adj3" fmla="val -54002"/>
                <a:gd name="adj4" fmla="val -46209"/>
                <a:gd name="adj5" fmla="val -36091"/>
                <a:gd name="adj6" fmla="val -52803"/>
              </a:avLst>
            </a:prstGeom>
            <a:solidFill>
              <a:schemeClr val="bg1">
                <a:lumMod val="95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 b="1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587588" y="2348246"/>
              <a:ext cx="431957" cy="577333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C</a:t>
              </a:r>
              <a:endParaRPr lang="he-IL" sz="2800" dirty="0">
                <a:latin typeface="+mn-lt"/>
                <a:cs typeface="+mn-cs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7453092" y="2348246"/>
              <a:ext cx="431957" cy="577333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O</a:t>
              </a:r>
              <a:endParaRPr lang="he-IL" sz="2800" dirty="0">
                <a:latin typeface="+mn-lt"/>
                <a:cs typeface="+mn-cs"/>
              </a:endParaRPr>
            </a:p>
          </p:txBody>
        </p:sp>
        <p:cxnSp>
          <p:nvCxnSpPr>
            <p:cNvPr id="114" name="מחבר ישר 113"/>
            <p:cNvCxnSpPr/>
            <p:nvPr/>
          </p:nvCxnSpPr>
          <p:spPr>
            <a:xfrm rot="5400000">
              <a:off x="6804452" y="2420412"/>
              <a:ext cx="144333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מחבר ישר 114"/>
            <p:cNvCxnSpPr/>
            <p:nvPr/>
          </p:nvCxnSpPr>
          <p:spPr>
            <a:xfrm rot="5400000">
              <a:off x="6804451" y="2853413"/>
              <a:ext cx="144334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מחבר ישר 115"/>
            <p:cNvCxnSpPr/>
            <p:nvPr/>
          </p:nvCxnSpPr>
          <p:spPr>
            <a:xfrm rot="5400000">
              <a:off x="7596904" y="2420412"/>
              <a:ext cx="144333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מחבר ישר 116"/>
            <p:cNvCxnSpPr/>
            <p:nvPr/>
          </p:nvCxnSpPr>
          <p:spPr>
            <a:xfrm>
              <a:off x="6948083" y="2636912"/>
              <a:ext cx="144515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מחבר ישר 117"/>
            <p:cNvCxnSpPr/>
            <p:nvPr/>
          </p:nvCxnSpPr>
          <p:spPr>
            <a:xfrm>
              <a:off x="6587588" y="2636912"/>
              <a:ext cx="14451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מחבר ישר 118"/>
            <p:cNvCxnSpPr/>
            <p:nvPr/>
          </p:nvCxnSpPr>
          <p:spPr>
            <a:xfrm>
              <a:off x="7380040" y="2636912"/>
              <a:ext cx="144515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TextBox 136"/>
            <p:cNvSpPr txBox="1"/>
            <p:nvPr/>
          </p:nvSpPr>
          <p:spPr>
            <a:xfrm>
              <a:off x="8027976" y="2348246"/>
              <a:ext cx="431957" cy="577333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H</a:t>
              </a:r>
              <a:endParaRPr lang="he-IL" sz="2800" dirty="0">
                <a:latin typeface="+mn-lt"/>
                <a:cs typeface="+mn-cs"/>
              </a:endParaRPr>
            </a:p>
          </p:txBody>
        </p:sp>
        <p:cxnSp>
          <p:nvCxnSpPr>
            <p:cNvPr id="138" name="מחבר ישר 137"/>
            <p:cNvCxnSpPr/>
            <p:nvPr/>
          </p:nvCxnSpPr>
          <p:spPr>
            <a:xfrm>
              <a:off x="8388469" y="2636912"/>
              <a:ext cx="14451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אליפסה 139"/>
            <p:cNvSpPr/>
            <p:nvPr/>
          </p:nvSpPr>
          <p:spPr>
            <a:xfrm>
              <a:off x="6084168" y="2421206"/>
              <a:ext cx="360493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r>
                <a:rPr lang="he-IL" dirty="0"/>
                <a:t>2</a:t>
              </a:r>
            </a:p>
          </p:txBody>
        </p:sp>
      </p:grpSp>
      <p:grpSp>
        <p:nvGrpSpPr>
          <p:cNvPr id="23573" name="קבוצה 145"/>
          <p:cNvGrpSpPr>
            <a:grpSpLocks/>
          </p:cNvGrpSpPr>
          <p:nvPr/>
        </p:nvGrpSpPr>
        <p:grpSpPr bwMode="auto">
          <a:xfrm>
            <a:off x="1547813" y="3622675"/>
            <a:ext cx="1655762" cy="863600"/>
            <a:chOff x="1547665" y="3622521"/>
            <a:chExt cx="1656183" cy="864097"/>
          </a:xfrm>
        </p:grpSpPr>
        <p:grpSp>
          <p:nvGrpSpPr>
            <p:cNvPr id="23605" name="קבוצה 128"/>
            <p:cNvGrpSpPr>
              <a:grpSpLocks/>
            </p:cNvGrpSpPr>
            <p:nvPr/>
          </p:nvGrpSpPr>
          <p:grpSpPr bwMode="auto">
            <a:xfrm rot="-5400000">
              <a:off x="1871700" y="3298486"/>
              <a:ext cx="864097" cy="1512168"/>
              <a:chOff x="2339751" y="3298486"/>
              <a:chExt cx="864097" cy="1512168"/>
            </a:xfrm>
          </p:grpSpPr>
          <p:sp>
            <p:nvSpPr>
              <p:cNvPr id="21" name="מלבן 20"/>
              <p:cNvSpPr/>
              <p:nvPr/>
            </p:nvSpPr>
            <p:spPr>
              <a:xfrm rot="5400000">
                <a:off x="2225548" y="3687398"/>
                <a:ext cx="1006731" cy="77832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40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 rot="5400000">
                <a:off x="2806014" y="3802576"/>
                <a:ext cx="393800" cy="436813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dirty="0">
                    <a:latin typeface="+mn-lt"/>
                    <a:cs typeface="+mn-cs"/>
                  </a:rPr>
                  <a:t>O</a:t>
                </a:r>
                <a:endParaRPr lang="he-IL" sz="2400" dirty="0">
                  <a:latin typeface="+mn-lt"/>
                  <a:cs typeface="+mn-cs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 rot="5400000">
                <a:off x="1864265" y="3835922"/>
                <a:ext cx="1511684" cy="436814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dirty="0">
                    <a:latin typeface="+mn-lt"/>
                    <a:cs typeface="+mn-cs"/>
                  </a:rPr>
                  <a:t>H-C-H</a:t>
                </a:r>
                <a:endParaRPr lang="he-IL" sz="2400" dirty="0">
                  <a:latin typeface="+mn-lt"/>
                  <a:cs typeface="+mn-cs"/>
                </a:endParaRPr>
              </a:p>
            </p:txBody>
          </p:sp>
          <p:cxnSp>
            <p:nvCxnSpPr>
              <p:cNvPr id="24" name="מחבר ישר 23"/>
              <p:cNvCxnSpPr/>
              <p:nvPr/>
            </p:nvCxnSpPr>
            <p:spPr>
              <a:xfrm rot="10800000">
                <a:off x="2713029" y="4020982"/>
                <a:ext cx="10801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מחבר ישר 24"/>
              <p:cNvCxnSpPr/>
              <p:nvPr/>
            </p:nvCxnSpPr>
            <p:spPr>
              <a:xfrm rot="10800000">
                <a:off x="2713029" y="4087674"/>
                <a:ext cx="10801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2" name="אליפסה 141"/>
            <p:cNvSpPr/>
            <p:nvPr/>
          </p:nvSpPr>
          <p:spPr>
            <a:xfrm>
              <a:off x="2843394" y="3933850"/>
              <a:ext cx="360454" cy="35898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r>
                <a:rPr lang="en-US" dirty="0"/>
                <a:t>4</a:t>
              </a:r>
              <a:endParaRPr lang="he-IL" dirty="0"/>
            </a:p>
          </p:txBody>
        </p:sp>
      </p:grpSp>
      <p:sp>
        <p:nvSpPr>
          <p:cNvPr id="106" name="TextBox 105"/>
          <p:cNvSpPr txBox="1"/>
          <p:nvPr/>
        </p:nvSpPr>
        <p:spPr>
          <a:xfrm>
            <a:off x="6516688" y="2781300"/>
            <a:ext cx="358775" cy="287338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 anchor="ctr">
            <a:normAutofit fontScale="77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000" dirty="0">
                <a:solidFill>
                  <a:srgbClr val="FF0000"/>
                </a:solidFill>
                <a:latin typeface="+mn-lt"/>
                <a:cs typeface="+mn-cs"/>
              </a:rPr>
              <a:t>4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8172450" y="2781300"/>
            <a:ext cx="360363" cy="287338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 anchor="ctr">
            <a:normAutofit fontScale="77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000" b="1" dirty="0">
                <a:solidFill>
                  <a:srgbClr val="FF0000"/>
                </a:solidFill>
                <a:latin typeface="+mn-lt"/>
                <a:cs typeface="+mn-cs"/>
              </a:rPr>
              <a:t>1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7380288" y="2781300"/>
            <a:ext cx="360362" cy="287338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 anchor="ctr">
            <a:normAutofit fontScale="77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e-IL" sz="2000" b="1" dirty="0">
                <a:solidFill>
                  <a:srgbClr val="FF0000"/>
                </a:solidFill>
                <a:latin typeface="+mn-lt"/>
                <a:cs typeface="+mn-cs"/>
              </a:rPr>
              <a:t>2</a:t>
            </a:r>
          </a:p>
        </p:txBody>
      </p:sp>
      <p:grpSp>
        <p:nvGrpSpPr>
          <p:cNvPr id="23577" name="קבוצה 95"/>
          <p:cNvGrpSpPr>
            <a:grpSpLocks/>
          </p:cNvGrpSpPr>
          <p:nvPr/>
        </p:nvGrpSpPr>
        <p:grpSpPr bwMode="auto">
          <a:xfrm>
            <a:off x="395288" y="1412875"/>
            <a:ext cx="2592387" cy="1655763"/>
            <a:chOff x="395536" y="1412776"/>
            <a:chExt cx="2592288" cy="1656184"/>
          </a:xfrm>
        </p:grpSpPr>
        <p:grpSp>
          <p:nvGrpSpPr>
            <p:cNvPr id="23580" name="קבוצה 146"/>
            <p:cNvGrpSpPr>
              <a:grpSpLocks/>
            </p:cNvGrpSpPr>
            <p:nvPr/>
          </p:nvGrpSpPr>
          <p:grpSpPr bwMode="auto">
            <a:xfrm>
              <a:off x="395536" y="1412776"/>
              <a:ext cx="2592288" cy="1412728"/>
              <a:chOff x="395536" y="1412776"/>
              <a:chExt cx="2592288" cy="1412728"/>
            </a:xfrm>
          </p:grpSpPr>
          <p:grpSp>
            <p:nvGrpSpPr>
              <p:cNvPr id="23586" name="קבוצה 134"/>
              <p:cNvGrpSpPr>
                <a:grpSpLocks/>
              </p:cNvGrpSpPr>
              <p:nvPr/>
            </p:nvGrpSpPr>
            <p:grpSpPr bwMode="auto">
              <a:xfrm>
                <a:off x="395536" y="1412776"/>
                <a:ext cx="2232248" cy="1412728"/>
                <a:chOff x="395536" y="1412776"/>
                <a:chExt cx="2232248" cy="1412728"/>
              </a:xfrm>
            </p:grpSpPr>
            <p:sp>
              <p:nvSpPr>
                <p:cNvPr id="81" name="הסבר קווי 2 80"/>
                <p:cNvSpPr/>
                <p:nvPr/>
              </p:nvSpPr>
              <p:spPr>
                <a:xfrm rot="10800000">
                  <a:off x="395536" y="1412776"/>
                  <a:ext cx="2231940" cy="1297318"/>
                </a:xfrm>
                <a:prstGeom prst="borderCallout2">
                  <a:avLst>
                    <a:gd name="adj1" fmla="val 46675"/>
                    <a:gd name="adj2" fmla="val -21561"/>
                    <a:gd name="adj3" fmla="val 44471"/>
                    <a:gd name="adj4" fmla="val -26481"/>
                    <a:gd name="adj5" fmla="val -15047"/>
                    <a:gd name="adj6" fmla="val -42911"/>
                  </a:avLst>
                </a:prstGeom>
                <a:solidFill>
                  <a:schemeClr val="bg1">
                    <a:lumMod val="95000"/>
                  </a:schemeClr>
                </a:solidFill>
                <a:ln w="127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 sz="2800" b="1" dirty="0"/>
                </a:p>
              </p:txBody>
            </p:sp>
            <p:sp>
              <p:nvSpPr>
                <p:cNvPr id="82" name="TextBox 48"/>
                <p:cNvSpPr txBox="1"/>
                <p:nvPr/>
              </p:nvSpPr>
              <p:spPr>
                <a:xfrm>
                  <a:off x="466970" y="1614440"/>
                  <a:ext cx="417497" cy="549415"/>
                </a:xfrm>
                <a:prstGeom prst="rect">
                  <a:avLst/>
                </a:prstGeom>
                <a:noFill/>
                <a:ln w="22225">
                  <a:noFill/>
                </a:ln>
                <a:effectLst>
                  <a:outerShdw sx="101000" sy="101000" algn="ctr" rotWithShape="0">
                    <a:schemeClr val="bg1">
                      <a:lumMod val="75000"/>
                    </a:schemeClr>
                  </a:outerShdw>
                </a:effectLst>
              </p:spPr>
              <p:txBody>
                <a:bodyPr rtlCol="1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800" dirty="0">
                      <a:latin typeface="+mn-lt"/>
                      <a:cs typeface="+mn-cs"/>
                    </a:rPr>
                    <a:t>H</a:t>
                  </a:r>
                  <a:endParaRPr lang="he-IL" sz="2800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TextBox 84"/>
                <p:cNvSpPr txBox="1"/>
                <p:nvPr/>
              </p:nvSpPr>
              <p:spPr>
                <a:xfrm>
                  <a:off x="1187668" y="2276596"/>
                  <a:ext cx="415909" cy="549415"/>
                </a:xfrm>
                <a:prstGeom prst="rect">
                  <a:avLst/>
                </a:prstGeom>
                <a:noFill/>
                <a:ln w="22225">
                  <a:noFill/>
                </a:ln>
                <a:effectLst>
                  <a:outerShdw sx="101000" sy="101000" algn="ctr" rotWithShape="0">
                    <a:schemeClr val="bg1">
                      <a:lumMod val="75000"/>
                    </a:schemeClr>
                  </a:outerShdw>
                </a:effectLst>
              </p:spPr>
              <p:txBody>
                <a:bodyPr rtlCol="1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800" dirty="0">
                      <a:latin typeface="+mn-lt"/>
                      <a:cs typeface="+mn-cs"/>
                    </a:rPr>
                    <a:t>H</a:t>
                  </a:r>
                  <a:endParaRPr lang="he-IL" sz="2800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TextBox 97"/>
                <p:cNvSpPr txBox="1"/>
                <p:nvPr/>
              </p:nvSpPr>
              <p:spPr>
                <a:xfrm>
                  <a:off x="2051235" y="1655726"/>
                  <a:ext cx="417497" cy="549415"/>
                </a:xfrm>
                <a:prstGeom prst="rect">
                  <a:avLst/>
                </a:prstGeom>
                <a:noFill/>
                <a:ln w="22225">
                  <a:noFill/>
                </a:ln>
                <a:effectLst>
                  <a:outerShdw sx="101000" sy="101000" algn="ctr" rotWithShape="0">
                    <a:schemeClr val="bg1">
                      <a:lumMod val="75000"/>
                    </a:schemeClr>
                  </a:outerShdw>
                </a:effectLst>
              </p:spPr>
              <p:txBody>
                <a:bodyPr rtlCol="1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800" b="1" dirty="0">
                      <a:solidFill>
                        <a:srgbClr val="C00000"/>
                      </a:solidFill>
                      <a:latin typeface="+mn-lt"/>
                      <a:cs typeface="+mn-cs"/>
                    </a:rPr>
                    <a:t>O</a:t>
                  </a:r>
                  <a:endParaRPr lang="he-IL" sz="2800" b="1" dirty="0">
                    <a:solidFill>
                      <a:srgbClr val="C00000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TextBox 92"/>
                <p:cNvSpPr txBox="1"/>
                <p:nvPr/>
              </p:nvSpPr>
              <p:spPr>
                <a:xfrm>
                  <a:off x="1162269" y="1614440"/>
                  <a:ext cx="415909" cy="549415"/>
                </a:xfrm>
                <a:prstGeom prst="rect">
                  <a:avLst/>
                </a:prstGeom>
                <a:noFill/>
                <a:ln w="22225">
                  <a:noFill/>
                </a:ln>
                <a:effectLst>
                  <a:outerShdw sx="101000" sy="101000" algn="ctr" rotWithShape="0">
                    <a:schemeClr val="bg1">
                      <a:lumMod val="75000"/>
                    </a:schemeClr>
                  </a:outerShdw>
                </a:effectLst>
              </p:spPr>
              <p:txBody>
                <a:bodyPr rtlCol="1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2800" b="1" dirty="0">
                      <a:solidFill>
                        <a:srgbClr val="C00000"/>
                      </a:solidFill>
                      <a:latin typeface="+mn-lt"/>
                      <a:cs typeface="+mn-cs"/>
                    </a:rPr>
                    <a:t>C</a:t>
                  </a:r>
                  <a:endParaRPr lang="he-IL" sz="2800" b="1" dirty="0">
                    <a:solidFill>
                      <a:srgbClr val="C00000"/>
                    </a:solidFill>
                    <a:latin typeface="+mn-lt"/>
                    <a:cs typeface="+mn-cs"/>
                  </a:endParaRPr>
                </a:p>
              </p:txBody>
            </p:sp>
            <p:cxnSp>
              <p:nvCxnSpPr>
                <p:cNvPr id="113" name="מחבר ישר 112"/>
                <p:cNvCxnSpPr/>
                <p:nvPr/>
              </p:nvCxnSpPr>
              <p:spPr>
                <a:xfrm>
                  <a:off x="827320" y="1917729"/>
                  <a:ext cx="144456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מחבר ישר 122"/>
                <p:cNvCxnSpPr/>
                <p:nvPr/>
              </p:nvCxnSpPr>
              <p:spPr>
                <a:xfrm rot="5400000">
                  <a:off x="1331309" y="1700981"/>
                  <a:ext cx="144500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מחבר ישר 123"/>
                <p:cNvCxnSpPr/>
                <p:nvPr/>
              </p:nvCxnSpPr>
              <p:spPr>
                <a:xfrm rot="5400000">
                  <a:off x="1331309" y="2132891"/>
                  <a:ext cx="144500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מחבר ישר 124"/>
                <p:cNvCxnSpPr/>
                <p:nvPr/>
              </p:nvCxnSpPr>
              <p:spPr>
                <a:xfrm>
                  <a:off x="1474995" y="1917729"/>
                  <a:ext cx="144456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מחבר ישר 125"/>
                <p:cNvCxnSpPr/>
                <p:nvPr/>
              </p:nvCxnSpPr>
              <p:spPr>
                <a:xfrm>
                  <a:off x="1116234" y="1917729"/>
                  <a:ext cx="142870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מחבר ישר 126"/>
                <p:cNvCxnSpPr/>
                <p:nvPr/>
              </p:nvCxnSpPr>
              <p:spPr>
                <a:xfrm rot="5400000">
                  <a:off x="2194876" y="1700981"/>
                  <a:ext cx="144500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מחבר ישר 127"/>
                <p:cNvCxnSpPr/>
                <p:nvPr/>
              </p:nvCxnSpPr>
              <p:spPr>
                <a:xfrm>
                  <a:off x="1979801" y="1917729"/>
                  <a:ext cx="144456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0" name="אליפסה 129"/>
                <p:cNvSpPr/>
                <p:nvPr/>
              </p:nvSpPr>
              <p:spPr>
                <a:xfrm>
                  <a:off x="1332125" y="1773231"/>
                  <a:ext cx="935001" cy="215955"/>
                </a:xfrm>
                <a:prstGeom prst="ellipse">
                  <a:avLst/>
                </a:prstGeom>
                <a:noFill/>
                <a:ln w="12700">
                  <a:solidFill>
                    <a:srgbClr val="FF66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/>
                </a:p>
              </p:txBody>
            </p:sp>
            <p:sp>
              <p:nvSpPr>
                <p:cNvPr id="131" name="אליפסה 130"/>
                <p:cNvSpPr/>
                <p:nvPr/>
              </p:nvSpPr>
              <p:spPr>
                <a:xfrm>
                  <a:off x="755884" y="1773231"/>
                  <a:ext cx="576241" cy="215955"/>
                </a:xfrm>
                <a:prstGeom prst="ellipse">
                  <a:avLst/>
                </a:prstGeom>
                <a:noFill/>
                <a:ln w="12700">
                  <a:solidFill>
                    <a:srgbClr val="FF66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/>
                </a:p>
              </p:txBody>
            </p:sp>
            <p:sp>
              <p:nvSpPr>
                <p:cNvPr id="132" name="אליפסה 131"/>
                <p:cNvSpPr/>
                <p:nvPr/>
              </p:nvSpPr>
              <p:spPr>
                <a:xfrm>
                  <a:off x="1332125" y="1557276"/>
                  <a:ext cx="1008024" cy="215955"/>
                </a:xfrm>
                <a:prstGeom prst="ellipse">
                  <a:avLst/>
                </a:prstGeom>
                <a:noFill/>
                <a:ln w="12700">
                  <a:solidFill>
                    <a:srgbClr val="FF66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/>
                </a:p>
              </p:txBody>
            </p:sp>
            <p:cxnSp>
              <p:nvCxnSpPr>
                <p:cNvPr id="133" name="מחבר ישר 132"/>
                <p:cNvCxnSpPr/>
                <p:nvPr/>
              </p:nvCxnSpPr>
              <p:spPr>
                <a:xfrm rot="5400000">
                  <a:off x="1331309" y="2393307"/>
                  <a:ext cx="144500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4" name="אליפסה 133"/>
                <p:cNvSpPr/>
                <p:nvPr/>
              </p:nvSpPr>
              <p:spPr>
                <a:xfrm rot="5400000">
                  <a:off x="1115366" y="2132923"/>
                  <a:ext cx="503365" cy="215892"/>
                </a:xfrm>
                <a:prstGeom prst="ellipse">
                  <a:avLst/>
                </a:prstGeom>
                <a:noFill/>
                <a:ln w="12700">
                  <a:solidFill>
                    <a:srgbClr val="FF66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 rtl="0">
                    <a:defRPr/>
                  </a:pPr>
                  <a:endParaRPr lang="he-IL"/>
                </a:p>
              </p:txBody>
            </p:sp>
          </p:grpSp>
          <p:sp>
            <p:nvSpPr>
              <p:cNvPr id="141" name="אליפסה 140"/>
              <p:cNvSpPr/>
              <p:nvPr/>
            </p:nvSpPr>
            <p:spPr>
              <a:xfrm>
                <a:off x="2627476" y="1844686"/>
                <a:ext cx="360348" cy="36045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r>
                  <a:rPr lang="he-IL" dirty="0"/>
                  <a:t>3</a:t>
                </a:r>
              </a:p>
            </p:txBody>
          </p:sp>
        </p:grpSp>
        <p:sp>
          <p:nvSpPr>
            <p:cNvPr id="111" name="TextBox 110"/>
            <p:cNvSpPr txBox="1"/>
            <p:nvPr/>
          </p:nvSpPr>
          <p:spPr>
            <a:xfrm>
              <a:off x="2051235" y="2060641"/>
              <a:ext cx="360349" cy="288998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>
              <a:normAutofit fontScale="775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e-IL" sz="2000" b="1" dirty="0">
                  <a:solidFill>
                    <a:srgbClr val="FF0000"/>
                  </a:solidFill>
                  <a:latin typeface="+mn-lt"/>
                  <a:cs typeface="+mn-cs"/>
                </a:rPr>
                <a:t>2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043211" y="1557276"/>
              <a:ext cx="360348" cy="287410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>
              <a:normAutofit fontScale="775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e-IL" sz="2000" b="1" dirty="0">
                  <a:solidFill>
                    <a:srgbClr val="FF0000"/>
                  </a:solidFill>
                  <a:latin typeface="+mn-lt"/>
                  <a:cs typeface="+mn-cs"/>
                </a:rPr>
                <a:t>4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466970" y="1989186"/>
              <a:ext cx="360349" cy="287410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>
              <a:normAutofit fontScale="775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e-IL" sz="2000" b="1" dirty="0">
                  <a:solidFill>
                    <a:srgbClr val="FF0000"/>
                  </a:solidFill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332125" y="2421095"/>
              <a:ext cx="360348" cy="287410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>
              <a:normAutofit fontScale="775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e-IL" sz="2000" b="1" dirty="0">
                  <a:solidFill>
                    <a:srgbClr val="FF0000"/>
                  </a:solidFill>
                  <a:latin typeface="+mn-lt"/>
                  <a:cs typeface="+mn-cs"/>
                </a:rPr>
                <a:t>1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900342" y="2781549"/>
              <a:ext cx="1223915" cy="28741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2225">
              <a:solidFill>
                <a:schemeClr val="bg1"/>
              </a:solidFill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rgbClr val="FF6600"/>
                  </a:solidFill>
                  <a:latin typeface="+mn-lt"/>
                  <a:cs typeface="+mn-cs"/>
                </a:rPr>
                <a:t>4 =1 + 1+ 2</a:t>
              </a:r>
              <a:endParaRPr lang="he-IL" b="1" dirty="0">
                <a:solidFill>
                  <a:srgbClr val="FF6600"/>
                </a:solidFill>
                <a:latin typeface="+mn-lt"/>
                <a:cs typeface="+mn-cs"/>
              </a:endParaRPr>
            </a:p>
          </p:txBody>
        </p:sp>
      </p:grpSp>
      <p:sp>
        <p:nvSpPr>
          <p:cNvPr id="23578" name="מלבן 135"/>
          <p:cNvSpPr>
            <a:spLocks noChangeArrowheads="1"/>
          </p:cNvSpPr>
          <p:nvPr/>
        </p:nvSpPr>
        <p:spPr bwMode="auto">
          <a:xfrm>
            <a:off x="7740650" y="466725"/>
            <a:ext cx="6447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ar-LB" b="1" dirty="0" smtClean="0">
                <a:solidFill>
                  <a:srgbClr val="1D4C72"/>
                </a:solidFill>
              </a:rPr>
              <a:t>اجابة</a:t>
            </a:r>
            <a:r>
              <a:rPr lang="he-IL" b="1" dirty="0" smtClean="0">
                <a:solidFill>
                  <a:srgbClr val="1D4C72"/>
                </a:solidFill>
              </a:rPr>
              <a:t>:</a:t>
            </a:r>
            <a:endParaRPr lang="he-IL" dirty="0"/>
          </a:p>
        </p:txBody>
      </p:sp>
      <p:sp>
        <p:nvSpPr>
          <p:cNvPr id="94" name="מציין מיקום של מספר שקופית 93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BC5DCEE9-BBDE-4F4C-B3A2-D8068072A967}" type="slidenum">
              <a:rPr lang="he-IL" smtClean="0"/>
              <a:pPr>
                <a:defRPr/>
              </a:pPr>
              <a:t>19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כותרת 1"/>
          <p:cNvSpPr>
            <a:spLocks noGrp="1"/>
          </p:cNvSpPr>
          <p:nvPr>
            <p:ph type="ctrTitle"/>
          </p:nvPr>
        </p:nvSpPr>
        <p:spPr bwMode="auto">
          <a:xfrm>
            <a:off x="785813" y="44450"/>
            <a:ext cx="7772400" cy="3698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dirty="0" smtClean="0">
                <a:cs typeface="Arial" charset="0"/>
              </a:rPr>
              <a:t>الكترونات تكافؤ</a:t>
            </a:r>
            <a:r>
              <a:rPr lang="ar-LB" sz="2000" dirty="0">
                <a:cs typeface="Arial" charset="0"/>
              </a:rPr>
              <a:t>،</a:t>
            </a:r>
            <a:r>
              <a:rPr sz="2000" dirty="0" smtClean="0">
                <a:cs typeface="Arial" charset="0"/>
              </a:rPr>
              <a:t> </a:t>
            </a:r>
            <a:r>
              <a:rPr lang="ar-LB" sz="2000" dirty="0" smtClean="0">
                <a:cs typeface="Arial" charset="0"/>
              </a:rPr>
              <a:t>سؤال</a:t>
            </a:r>
            <a:r>
              <a:rPr sz="2000" dirty="0" smtClean="0">
                <a:cs typeface="Arial" charset="0"/>
              </a:rPr>
              <a:t> </a:t>
            </a:r>
            <a:r>
              <a:rPr sz="2000" dirty="0">
                <a:cs typeface="Arial" charset="0"/>
              </a:rPr>
              <a:t>1</a:t>
            </a:r>
          </a:p>
        </p:txBody>
      </p:sp>
      <p:sp>
        <p:nvSpPr>
          <p:cNvPr id="6147" name="Text Box 15"/>
          <p:cNvSpPr txBox="1">
            <a:spLocks noChangeArrowheads="1"/>
          </p:cNvSpPr>
          <p:nvPr/>
        </p:nvSpPr>
        <p:spPr bwMode="auto">
          <a:xfrm>
            <a:off x="395288" y="642938"/>
            <a:ext cx="8064500" cy="106182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LB" b="1" dirty="0" smtClean="0">
                <a:solidFill>
                  <a:srgbClr val="FF6600"/>
                </a:solidFill>
              </a:rPr>
              <a:t>الكترونات تكافؤ</a:t>
            </a:r>
            <a:r>
              <a:rPr lang="he-IL" b="1" dirty="0" smtClean="0">
                <a:solidFill>
                  <a:srgbClr val="FF6600"/>
                </a:solidFill>
              </a:rPr>
              <a:t> </a:t>
            </a:r>
            <a:r>
              <a:rPr lang="ar-LB" dirty="0" smtClean="0"/>
              <a:t>هي الكترونات موجودة في المستوى الخارجي للذرة، والتي يمكنها المشاركة في رباط</a:t>
            </a:r>
            <a:r>
              <a:rPr lang="he-IL" dirty="0" smtClean="0"/>
              <a:t>. </a:t>
            </a:r>
            <a:r>
              <a:rPr lang="ar-LB" dirty="0" smtClean="0"/>
              <a:t>عددها يتراوح بين واحد لثمانية</a:t>
            </a:r>
            <a:r>
              <a:rPr lang="he-IL" dirty="0" smtClean="0"/>
              <a:t>. </a:t>
            </a:r>
            <a:endParaRPr lang="he-IL" dirty="0"/>
          </a:p>
          <a:p>
            <a:pPr>
              <a:spcBef>
                <a:spcPct val="50000"/>
              </a:spcBef>
            </a:pPr>
            <a:r>
              <a:rPr lang="ar-LB" dirty="0" smtClean="0"/>
              <a:t>عدد الكترونات التكافؤ مساو لرقم العمود في </a:t>
            </a:r>
            <a:r>
              <a:rPr lang="ar-SA" dirty="0" smtClean="0"/>
              <a:t>الجدول</a:t>
            </a:r>
            <a:r>
              <a:rPr lang="ar-LB" dirty="0" smtClean="0"/>
              <a:t> الدوري</a:t>
            </a:r>
            <a:r>
              <a:rPr lang="he-IL" dirty="0" smtClean="0"/>
              <a:t>.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1714500" y="1916113"/>
            <a:ext cx="6745288" cy="92392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1: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ما هو عدد الكترونات التكافؤ في الذرات التالية:</a:t>
            </a:r>
            <a:r>
              <a:rPr lang="ar-LB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ه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يدروجين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أكسجين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كسينون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dirty="0" err="1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Xe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كربون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يود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كالسيوم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Ca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?</a:t>
            </a:r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DCD49C8E-0DCE-4F00-B063-53CC947EDC3B}" type="slidenum">
              <a:rPr lang="he-IL" smtClean="0"/>
              <a:pPr>
                <a:defRPr/>
              </a:pPr>
              <a:t>2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85750" y="476250"/>
            <a:ext cx="8183563" cy="1754188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8: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سجلوا صيغة تمثيل الكترونية للجزيئات التالية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: 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       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CO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3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        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C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      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4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C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      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6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C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       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4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N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       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N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      BH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3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/>
            </a:r>
            <a:br>
              <a:rPr lang="en-US" dirty="0">
                <a:solidFill>
                  <a:srgbClr val="1D4C72"/>
                </a:solidFill>
                <a:latin typeface="+mn-lt"/>
                <a:cs typeface="+mn-cs"/>
              </a:rPr>
            </a:b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  <p:sp>
        <p:nvSpPr>
          <p:cNvPr id="24580" name="כותרת 7"/>
          <p:cNvSpPr>
            <a:spLocks noGrp="1"/>
          </p:cNvSpPr>
          <p:nvPr>
            <p:ph type="ctrTitle"/>
          </p:nvPr>
        </p:nvSpPr>
        <p:spPr bwMode="auto">
          <a:xfrm>
            <a:off x="785813" y="71438"/>
            <a:ext cx="7772400" cy="3698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dirty="0" smtClean="0">
                <a:cs typeface="Arial" charset="0"/>
              </a:rPr>
              <a:t>سؤال </a:t>
            </a:r>
            <a:r>
              <a:rPr sz="2000" dirty="0" smtClean="0">
                <a:cs typeface="Arial" charset="0"/>
              </a:rPr>
              <a:t>8</a:t>
            </a:r>
            <a:endParaRPr sz="2000" dirty="0">
              <a:cs typeface="Arial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5D13AD-09A4-4645-AFF4-EDE178975F03}" type="slidenum">
              <a:rPr lang="he-IL"/>
              <a:pPr>
                <a:defRPr/>
              </a:pPr>
              <a:t>20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3" name="Rectangle 12"/>
          <p:cNvSpPr/>
          <p:nvPr/>
        </p:nvSpPr>
        <p:spPr>
          <a:xfrm>
            <a:off x="684213" y="1844675"/>
            <a:ext cx="7632700" cy="360045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</a:rPr>
              <a:t>اجابة</a:t>
            </a:r>
            <a:r>
              <a:rPr lang="he-IL" b="1" dirty="0" smtClean="0">
                <a:solidFill>
                  <a:srgbClr val="1D4C72"/>
                </a:solidFill>
              </a:rPr>
              <a:t>:</a:t>
            </a:r>
            <a:endParaRPr lang="he-IL" b="1" dirty="0">
              <a:solidFill>
                <a:srgbClr val="1D4C72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12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12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12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12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12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12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12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12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12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12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12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12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12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12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12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he-IL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5605" name="קבוצה 17"/>
          <p:cNvGrpSpPr>
            <a:grpSpLocks/>
          </p:cNvGrpSpPr>
          <p:nvPr/>
        </p:nvGrpSpPr>
        <p:grpSpPr bwMode="auto">
          <a:xfrm>
            <a:off x="5435600" y="2276475"/>
            <a:ext cx="1223963" cy="576263"/>
            <a:chOff x="1835696" y="3573017"/>
            <a:chExt cx="1224136" cy="576063"/>
          </a:xfrm>
        </p:grpSpPr>
        <p:sp>
          <p:nvSpPr>
            <p:cNvPr id="11" name="TextBox 10"/>
            <p:cNvSpPr txBox="1"/>
            <p:nvPr/>
          </p:nvSpPr>
          <p:spPr>
            <a:xfrm>
              <a:off x="1835696" y="3644430"/>
              <a:ext cx="1224136" cy="504650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latin typeface="+mn-lt"/>
                  <a:cs typeface="+mn-cs"/>
                </a:rPr>
                <a:t>H:N::N:H</a:t>
              </a:r>
              <a:endParaRPr lang="he-IL" sz="2000" dirty="0">
                <a:latin typeface="+mn-lt"/>
                <a:cs typeface="+mn-cs"/>
              </a:endParaRPr>
            </a:p>
          </p:txBody>
        </p:sp>
        <p:sp>
          <p:nvSpPr>
            <p:cNvPr id="25647" name="TextBox 14"/>
            <p:cNvSpPr txBox="1">
              <a:spLocks noChangeArrowheads="1"/>
            </p:cNvSpPr>
            <p:nvPr/>
          </p:nvSpPr>
          <p:spPr bwMode="auto">
            <a:xfrm rot="-5400000">
              <a:off x="2495964" y="3560821"/>
              <a:ext cx="28338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he-IL" sz="1400" b="1"/>
                <a:t>:</a:t>
              </a:r>
            </a:p>
          </p:txBody>
        </p:sp>
        <p:sp>
          <p:nvSpPr>
            <p:cNvPr id="25648" name="TextBox 15"/>
            <p:cNvSpPr txBox="1">
              <a:spLocks noChangeArrowheads="1"/>
            </p:cNvSpPr>
            <p:nvPr/>
          </p:nvSpPr>
          <p:spPr bwMode="auto">
            <a:xfrm rot="-5400000">
              <a:off x="2207932" y="3560821"/>
              <a:ext cx="28338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he-IL" sz="1400" b="1"/>
                <a:t>:</a:t>
              </a:r>
            </a:p>
          </p:txBody>
        </p:sp>
      </p:grpSp>
      <p:grpSp>
        <p:nvGrpSpPr>
          <p:cNvPr id="25606" name="קבוצה 24"/>
          <p:cNvGrpSpPr>
            <a:grpSpLocks/>
          </p:cNvGrpSpPr>
          <p:nvPr/>
        </p:nvGrpSpPr>
        <p:grpSpPr bwMode="auto">
          <a:xfrm>
            <a:off x="3924300" y="2060575"/>
            <a:ext cx="1223963" cy="792163"/>
            <a:chOff x="3923928" y="2060848"/>
            <a:chExt cx="1224136" cy="792087"/>
          </a:xfrm>
        </p:grpSpPr>
        <p:grpSp>
          <p:nvGrpSpPr>
            <p:cNvPr id="25640" name="קבוצה 18"/>
            <p:cNvGrpSpPr>
              <a:grpSpLocks/>
            </p:cNvGrpSpPr>
            <p:nvPr/>
          </p:nvGrpSpPr>
          <p:grpSpPr bwMode="auto">
            <a:xfrm>
              <a:off x="3923928" y="2276872"/>
              <a:ext cx="1224136" cy="576063"/>
              <a:chOff x="1835696" y="3573017"/>
              <a:chExt cx="1224136" cy="576063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1835696" y="3644303"/>
                <a:ext cx="1224136" cy="504777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dirty="0">
                    <a:latin typeface="+mn-lt"/>
                    <a:cs typeface="+mn-cs"/>
                  </a:rPr>
                  <a:t>H:N:N:H</a:t>
                </a:r>
                <a:endParaRPr lang="he-IL" sz="2000" dirty="0">
                  <a:latin typeface="+mn-lt"/>
                  <a:cs typeface="+mn-cs"/>
                </a:endParaRPr>
              </a:p>
            </p:txBody>
          </p:sp>
          <p:sp>
            <p:nvSpPr>
              <p:cNvPr id="25644" name="TextBox 20"/>
              <p:cNvSpPr txBox="1">
                <a:spLocks noChangeArrowheads="1"/>
              </p:cNvSpPr>
              <p:nvPr/>
            </p:nvSpPr>
            <p:spPr bwMode="auto">
              <a:xfrm rot="-5400000">
                <a:off x="2548226" y="3560821"/>
                <a:ext cx="28338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he-IL" sz="1400" b="1"/>
                  <a:t>:</a:t>
                </a:r>
              </a:p>
            </p:txBody>
          </p:sp>
          <p:sp>
            <p:nvSpPr>
              <p:cNvPr id="25645" name="TextBox 21"/>
              <p:cNvSpPr txBox="1">
                <a:spLocks noChangeArrowheads="1"/>
              </p:cNvSpPr>
              <p:nvPr/>
            </p:nvSpPr>
            <p:spPr bwMode="auto">
              <a:xfrm rot="-5400000">
                <a:off x="2260194" y="3560821"/>
                <a:ext cx="28338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he-IL" sz="1400" b="1"/>
                  <a:t>:</a:t>
                </a: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4284342" y="2060848"/>
              <a:ext cx="360413" cy="504777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latin typeface="+mn-lt"/>
                  <a:cs typeface="+mn-cs"/>
                </a:rPr>
                <a:t>H</a:t>
              </a:r>
              <a:endParaRPr lang="he-IL" sz="2000" dirty="0">
                <a:latin typeface="+mn-lt"/>
                <a:cs typeface="+mn-cs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571720" y="2060848"/>
              <a:ext cx="360414" cy="504777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latin typeface="+mn-lt"/>
                  <a:cs typeface="+mn-cs"/>
                </a:rPr>
                <a:t>H</a:t>
              </a:r>
              <a:endParaRPr lang="he-IL" sz="2000" dirty="0">
                <a:latin typeface="+mn-lt"/>
                <a:cs typeface="+mn-cs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411413" y="3213100"/>
            <a:ext cx="1728787" cy="503238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cs typeface="+mn-cs"/>
              </a:rPr>
              <a:t>H:C:::C:H</a:t>
            </a:r>
            <a:endParaRPr lang="he-IL" sz="2000" dirty="0">
              <a:latin typeface="+mn-lt"/>
              <a:cs typeface="+mn-cs"/>
            </a:endParaRPr>
          </a:p>
        </p:txBody>
      </p:sp>
      <p:grpSp>
        <p:nvGrpSpPr>
          <p:cNvPr id="25608" name="קבוצה 31"/>
          <p:cNvGrpSpPr>
            <a:grpSpLocks/>
          </p:cNvGrpSpPr>
          <p:nvPr/>
        </p:nvGrpSpPr>
        <p:grpSpPr bwMode="auto">
          <a:xfrm>
            <a:off x="4067175" y="2924175"/>
            <a:ext cx="1225550" cy="792163"/>
            <a:chOff x="3923928" y="2060848"/>
            <a:chExt cx="1224136" cy="792087"/>
          </a:xfrm>
        </p:grpSpPr>
        <p:grpSp>
          <p:nvGrpSpPr>
            <p:cNvPr id="25634" name="קבוצה 32"/>
            <p:cNvGrpSpPr>
              <a:grpSpLocks/>
            </p:cNvGrpSpPr>
            <p:nvPr/>
          </p:nvGrpSpPr>
          <p:grpSpPr bwMode="auto">
            <a:xfrm>
              <a:off x="3923928" y="2276872"/>
              <a:ext cx="1224136" cy="576063"/>
              <a:chOff x="1835696" y="3573017"/>
              <a:chExt cx="1224136" cy="576063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1835696" y="3644303"/>
                <a:ext cx="1224136" cy="504777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dirty="0">
                    <a:latin typeface="+mn-lt"/>
                    <a:cs typeface="+mn-cs"/>
                  </a:rPr>
                  <a:t>H:C::C:H</a:t>
                </a:r>
                <a:endParaRPr lang="he-IL" sz="2000" dirty="0">
                  <a:latin typeface="+mn-lt"/>
                  <a:cs typeface="+mn-cs"/>
                </a:endParaRPr>
              </a:p>
            </p:txBody>
          </p:sp>
          <p:sp>
            <p:nvSpPr>
              <p:cNvPr id="25638" name="TextBox 36"/>
              <p:cNvSpPr txBox="1">
                <a:spLocks noChangeArrowheads="1"/>
              </p:cNvSpPr>
              <p:nvPr/>
            </p:nvSpPr>
            <p:spPr bwMode="auto">
              <a:xfrm rot="-5400000">
                <a:off x="2548226" y="3560821"/>
                <a:ext cx="28338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he-IL" sz="1400" b="1"/>
                  <a:t>:</a:t>
                </a:r>
              </a:p>
            </p:txBody>
          </p:sp>
          <p:sp>
            <p:nvSpPr>
              <p:cNvPr id="25639" name="TextBox 37"/>
              <p:cNvSpPr txBox="1">
                <a:spLocks noChangeArrowheads="1"/>
              </p:cNvSpPr>
              <p:nvPr/>
            </p:nvSpPr>
            <p:spPr bwMode="auto">
              <a:xfrm rot="-5400000">
                <a:off x="2260194" y="3560821"/>
                <a:ext cx="28338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he-IL" sz="1400" b="1"/>
                  <a:t>:</a:t>
                </a:r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4283875" y="2060848"/>
              <a:ext cx="359946" cy="504777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latin typeface="+mn-lt"/>
                  <a:cs typeface="+mn-cs"/>
                </a:rPr>
                <a:t>H</a:t>
              </a:r>
              <a:endParaRPr lang="he-IL" sz="2000" dirty="0">
                <a:latin typeface="+mn-lt"/>
                <a:cs typeface="+mn-cs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572467" y="2060848"/>
              <a:ext cx="359946" cy="504777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latin typeface="+mn-lt"/>
                  <a:cs typeface="+mn-cs"/>
                </a:rPr>
                <a:t>H</a:t>
              </a:r>
              <a:endParaRPr lang="he-IL" sz="2000" dirty="0">
                <a:latin typeface="+mn-lt"/>
                <a:cs typeface="+mn-cs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5940425" y="2852738"/>
            <a:ext cx="360363" cy="504825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cs typeface="+mn-cs"/>
              </a:rPr>
              <a:t>H</a:t>
            </a:r>
            <a:endParaRPr lang="he-IL" sz="2000" dirty="0">
              <a:latin typeface="+mn-lt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227763" y="2852738"/>
            <a:ext cx="360362" cy="504825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cs typeface="+mn-cs"/>
              </a:rPr>
              <a:t>H</a:t>
            </a:r>
            <a:endParaRPr lang="he-IL" sz="2000" dirty="0">
              <a:latin typeface="+mn-lt"/>
              <a:cs typeface="+mn-cs"/>
            </a:endParaRPr>
          </a:p>
        </p:txBody>
      </p:sp>
      <p:grpSp>
        <p:nvGrpSpPr>
          <p:cNvPr id="25611" name="קבוצה 48"/>
          <p:cNvGrpSpPr>
            <a:grpSpLocks/>
          </p:cNvGrpSpPr>
          <p:nvPr/>
        </p:nvGrpSpPr>
        <p:grpSpPr bwMode="auto">
          <a:xfrm>
            <a:off x="5580063" y="3141663"/>
            <a:ext cx="1223962" cy="863600"/>
            <a:chOff x="5580112" y="3068960"/>
            <a:chExt cx="1224136" cy="864096"/>
          </a:xfrm>
        </p:grpSpPr>
        <p:sp>
          <p:nvSpPr>
            <p:cNvPr id="25626" name="TextBox 26"/>
            <p:cNvSpPr txBox="1">
              <a:spLocks noChangeArrowheads="1"/>
            </p:cNvSpPr>
            <p:nvPr/>
          </p:nvSpPr>
          <p:spPr bwMode="auto">
            <a:xfrm rot="-5400000">
              <a:off x="5998514" y="3344797"/>
              <a:ext cx="28338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he-IL" sz="1400" b="1"/>
                <a:t>:</a:t>
              </a:r>
            </a:p>
          </p:txBody>
        </p:sp>
        <p:sp>
          <p:nvSpPr>
            <p:cNvPr id="25627" name="TextBox 28"/>
            <p:cNvSpPr txBox="1">
              <a:spLocks noChangeArrowheads="1"/>
            </p:cNvSpPr>
            <p:nvPr/>
          </p:nvSpPr>
          <p:spPr bwMode="auto">
            <a:xfrm rot="-5400000">
              <a:off x="6286546" y="3344797"/>
              <a:ext cx="28338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he-IL" sz="1400" b="1"/>
                <a:t>:</a:t>
              </a:r>
            </a:p>
          </p:txBody>
        </p:sp>
        <p:grpSp>
          <p:nvGrpSpPr>
            <p:cNvPr id="25628" name="קבוצה 40"/>
            <p:cNvGrpSpPr>
              <a:grpSpLocks/>
            </p:cNvGrpSpPr>
            <p:nvPr/>
          </p:nvGrpSpPr>
          <p:grpSpPr bwMode="auto">
            <a:xfrm>
              <a:off x="5580112" y="3068960"/>
              <a:ext cx="1224136" cy="576063"/>
              <a:chOff x="1835696" y="3573017"/>
              <a:chExt cx="1224136" cy="576063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835696" y="3644495"/>
                <a:ext cx="1224136" cy="505115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dirty="0">
                    <a:latin typeface="+mn-lt"/>
                    <a:cs typeface="+mn-cs"/>
                  </a:rPr>
                  <a:t>H: C :C:H</a:t>
                </a:r>
                <a:endParaRPr lang="he-IL" sz="2000" dirty="0">
                  <a:latin typeface="+mn-lt"/>
                  <a:cs typeface="+mn-cs"/>
                </a:endParaRPr>
              </a:p>
            </p:txBody>
          </p:sp>
          <p:sp>
            <p:nvSpPr>
              <p:cNvPr id="25632" name="TextBox 44"/>
              <p:cNvSpPr txBox="1">
                <a:spLocks noChangeArrowheads="1"/>
              </p:cNvSpPr>
              <p:nvPr/>
            </p:nvSpPr>
            <p:spPr bwMode="auto">
              <a:xfrm rot="-5400000">
                <a:off x="2548226" y="3560821"/>
                <a:ext cx="28338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he-IL" sz="1400" b="1"/>
                  <a:t>:</a:t>
                </a:r>
              </a:p>
            </p:txBody>
          </p:sp>
          <p:sp>
            <p:nvSpPr>
              <p:cNvPr id="25633" name="TextBox 45"/>
              <p:cNvSpPr txBox="1">
                <a:spLocks noChangeArrowheads="1"/>
              </p:cNvSpPr>
              <p:nvPr/>
            </p:nvSpPr>
            <p:spPr bwMode="auto">
              <a:xfrm rot="-5400000">
                <a:off x="2260194" y="3560821"/>
                <a:ext cx="283386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rtl="0"/>
                <a:r>
                  <a:rPr lang="he-IL" sz="1400" b="1"/>
                  <a:t>:</a:t>
                </a:r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5940525" y="3429529"/>
              <a:ext cx="360414" cy="503527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latin typeface="+mn-lt"/>
                  <a:cs typeface="+mn-cs"/>
                </a:rPr>
                <a:t>H</a:t>
              </a:r>
              <a:endParaRPr lang="he-IL" sz="2000" dirty="0">
                <a:latin typeface="+mn-lt"/>
                <a:cs typeface="+mn-cs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300939" y="3429529"/>
              <a:ext cx="358826" cy="503527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latin typeface="+mn-lt"/>
                  <a:cs typeface="+mn-cs"/>
                </a:rPr>
                <a:t>H</a:t>
              </a:r>
              <a:endParaRPr lang="he-IL" sz="2000" dirty="0">
                <a:latin typeface="+mn-lt"/>
                <a:cs typeface="+mn-cs"/>
              </a:endParaRPr>
            </a:p>
          </p:txBody>
        </p:sp>
      </p:grpSp>
      <p:grpSp>
        <p:nvGrpSpPr>
          <p:cNvPr id="25612" name="קבוצה 53"/>
          <p:cNvGrpSpPr>
            <a:grpSpLocks/>
          </p:cNvGrpSpPr>
          <p:nvPr/>
        </p:nvGrpSpPr>
        <p:grpSpPr bwMode="auto">
          <a:xfrm>
            <a:off x="5580063" y="4149725"/>
            <a:ext cx="1223962" cy="1079500"/>
            <a:chOff x="4427984" y="4149081"/>
            <a:chExt cx="1224136" cy="1080119"/>
          </a:xfrm>
        </p:grpSpPr>
        <p:sp>
          <p:nvSpPr>
            <p:cNvPr id="25620" name="TextBox 7"/>
            <p:cNvSpPr txBox="1">
              <a:spLocks noChangeArrowheads="1"/>
            </p:cNvSpPr>
            <p:nvPr/>
          </p:nvSpPr>
          <p:spPr bwMode="auto">
            <a:xfrm rot="-5400000">
              <a:off x="5062410" y="4697560"/>
              <a:ext cx="28338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he-IL" sz="1600" b="1"/>
                <a:t>: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427984" y="4220560"/>
              <a:ext cx="1224136" cy="50511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latin typeface="+mn-lt"/>
                  <a:cs typeface="+mn-cs"/>
                </a:rPr>
                <a:t>H:O:C::O:</a:t>
              </a:r>
              <a:endParaRPr lang="he-IL" sz="2000" dirty="0">
                <a:latin typeface="+mn-lt"/>
                <a:cs typeface="+mn-cs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004328" y="4725674"/>
              <a:ext cx="360414" cy="503526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latin typeface="+mn-lt"/>
                  <a:cs typeface="+mn-cs"/>
                </a:rPr>
                <a:t>H</a:t>
              </a:r>
              <a:endParaRPr lang="he-IL" sz="2000" dirty="0">
                <a:latin typeface="+mn-lt"/>
                <a:cs typeface="+mn-cs"/>
              </a:endParaRPr>
            </a:p>
          </p:txBody>
        </p:sp>
        <p:sp>
          <p:nvSpPr>
            <p:cNvPr id="25623" name="TextBox 29"/>
            <p:cNvSpPr txBox="1">
              <a:spLocks noChangeArrowheads="1"/>
            </p:cNvSpPr>
            <p:nvPr/>
          </p:nvSpPr>
          <p:spPr bwMode="auto">
            <a:xfrm rot="-5400000">
              <a:off x="5016243" y="4424917"/>
              <a:ext cx="28338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he-IL" sz="1400" b="1"/>
                <a:t>:</a:t>
              </a:r>
            </a:p>
          </p:txBody>
        </p:sp>
        <p:sp>
          <p:nvSpPr>
            <p:cNvPr id="25624" name="TextBox 30"/>
            <p:cNvSpPr txBox="1">
              <a:spLocks noChangeArrowheads="1"/>
            </p:cNvSpPr>
            <p:nvPr/>
          </p:nvSpPr>
          <p:spPr bwMode="auto">
            <a:xfrm rot="-5400000">
              <a:off x="5232268" y="4121497"/>
              <a:ext cx="28338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he-IL" sz="1600" b="1"/>
                <a:t>: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931293" y="4509651"/>
              <a:ext cx="504897" cy="503526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latin typeface="+mn-lt"/>
                  <a:cs typeface="+mn-cs"/>
                </a:rPr>
                <a:t>:O:</a:t>
              </a:r>
              <a:endParaRPr lang="he-IL" sz="2000" dirty="0">
                <a:latin typeface="+mn-lt"/>
                <a:cs typeface="+mn-cs"/>
              </a:endParaRPr>
            </a:p>
          </p:txBody>
        </p:sp>
      </p:grpSp>
      <p:sp>
        <p:nvSpPr>
          <p:cNvPr id="25613" name="כותרת 48"/>
          <p:cNvSpPr>
            <a:spLocks noGrp="1"/>
          </p:cNvSpPr>
          <p:nvPr>
            <p:ph type="ctrTitle"/>
          </p:nvPr>
        </p:nvSpPr>
        <p:spPr bwMode="auto">
          <a:xfrm>
            <a:off x="714375" y="0"/>
            <a:ext cx="7772400" cy="3698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dirty="0" smtClean="0">
                <a:cs typeface="Arial" charset="0"/>
              </a:rPr>
              <a:t>اجابة لسؤال</a:t>
            </a:r>
            <a:r>
              <a:rPr sz="2000" dirty="0" smtClean="0">
                <a:cs typeface="Arial" charset="0"/>
              </a:rPr>
              <a:t> </a:t>
            </a:r>
            <a:r>
              <a:rPr sz="2000" dirty="0">
                <a:cs typeface="Arial" charset="0"/>
              </a:rPr>
              <a:t>8</a:t>
            </a:r>
          </a:p>
        </p:txBody>
      </p:sp>
      <p:sp>
        <p:nvSpPr>
          <p:cNvPr id="50" name="מציין מיקום של מספר שקופית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632157-AC02-45E7-A115-0E3B295A7E53}" type="slidenum">
              <a:rPr lang="he-IL"/>
              <a:pPr>
                <a:defRPr/>
              </a:pPr>
              <a:t>21</a:t>
            </a:fld>
            <a:endParaRPr lang="he-IL" dirty="0"/>
          </a:p>
        </p:txBody>
      </p:sp>
      <p:grpSp>
        <p:nvGrpSpPr>
          <p:cNvPr id="25615" name="קבוצה 59"/>
          <p:cNvGrpSpPr>
            <a:grpSpLocks/>
          </p:cNvGrpSpPr>
          <p:nvPr/>
        </p:nvGrpSpPr>
        <p:grpSpPr bwMode="auto">
          <a:xfrm>
            <a:off x="3563938" y="4365625"/>
            <a:ext cx="1223962" cy="576263"/>
            <a:chOff x="3563888" y="4365104"/>
            <a:chExt cx="1224136" cy="576063"/>
          </a:xfrm>
        </p:grpSpPr>
        <p:sp>
          <p:nvSpPr>
            <p:cNvPr id="56" name="TextBox 55"/>
            <p:cNvSpPr txBox="1"/>
            <p:nvPr/>
          </p:nvSpPr>
          <p:spPr>
            <a:xfrm>
              <a:off x="3563888" y="4436517"/>
              <a:ext cx="1224136" cy="504650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latin typeface="+mn-lt"/>
                  <a:cs typeface="+mn-cs"/>
                </a:rPr>
                <a:t>H: B :H</a:t>
              </a:r>
              <a:endParaRPr lang="he-IL" sz="2000" dirty="0">
                <a:latin typeface="+mn-lt"/>
                <a:cs typeface="+mn-cs"/>
              </a:endParaRPr>
            </a:p>
          </p:txBody>
        </p:sp>
        <p:sp>
          <p:nvSpPr>
            <p:cNvPr id="25619" name="TextBox 56"/>
            <p:cNvSpPr txBox="1">
              <a:spLocks noChangeArrowheads="1"/>
            </p:cNvSpPr>
            <p:nvPr/>
          </p:nvSpPr>
          <p:spPr bwMode="auto">
            <a:xfrm rot="-5400000">
              <a:off x="4224156" y="4352908"/>
              <a:ext cx="28338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he-IL" sz="1400" b="1"/>
                <a:t>:</a:t>
              </a: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4211638" y="4149725"/>
            <a:ext cx="360362" cy="503238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n-lt"/>
                <a:cs typeface="+mn-cs"/>
              </a:rPr>
              <a:t>H</a:t>
            </a:r>
            <a:endParaRPr lang="he-IL" sz="2000" dirty="0">
              <a:latin typeface="+mn-lt"/>
              <a:cs typeface="+mn-cs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55650" y="5589588"/>
            <a:ext cx="7561263" cy="647700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FF6600"/>
                </a:solidFill>
              </a:rPr>
              <a:t>انتبهوا</a:t>
            </a:r>
            <a:r>
              <a:rPr lang="he-IL" dirty="0" smtClean="0">
                <a:solidFill>
                  <a:srgbClr val="FF6600"/>
                </a:solidFill>
              </a:rPr>
              <a:t>: </a:t>
            </a:r>
            <a:r>
              <a:rPr lang="ar-LB" dirty="0" smtClean="0">
                <a:solidFill>
                  <a:srgbClr val="FF6600"/>
                </a:solidFill>
              </a:rPr>
              <a:t>ذرة البورون</a:t>
            </a:r>
            <a:r>
              <a:rPr lang="ar-LB" dirty="0">
                <a:solidFill>
                  <a:srgbClr val="FF6600"/>
                </a:solidFill>
              </a:rPr>
              <a:t> </a:t>
            </a:r>
            <a:r>
              <a:rPr lang="ar-LB" dirty="0" smtClean="0">
                <a:solidFill>
                  <a:srgbClr val="FF6600"/>
                </a:solidFill>
              </a:rPr>
              <a:t>بـ</a:t>
            </a:r>
            <a:r>
              <a:rPr lang="he-IL" dirty="0" smtClean="0">
                <a:solidFill>
                  <a:srgbClr val="FF6600"/>
                </a:solidFill>
              </a:rPr>
              <a:t>-</a:t>
            </a:r>
            <a:r>
              <a:rPr lang="en-US" dirty="0">
                <a:solidFill>
                  <a:srgbClr val="FF6600"/>
                </a:solidFill>
              </a:rPr>
              <a:t>BH</a:t>
            </a:r>
            <a:r>
              <a:rPr lang="en-US" baseline="-25000" dirty="0">
                <a:solidFill>
                  <a:srgbClr val="FF6600"/>
                </a:solidFill>
              </a:rPr>
              <a:t>3</a:t>
            </a:r>
            <a:r>
              <a:rPr lang="he-IL" dirty="0">
                <a:solidFill>
                  <a:srgbClr val="FF6600"/>
                </a:solidFill>
              </a:rPr>
              <a:t> </a:t>
            </a:r>
            <a:r>
              <a:rPr lang="ar-LB" dirty="0" smtClean="0">
                <a:solidFill>
                  <a:srgbClr val="FF6600"/>
                </a:solidFill>
              </a:rPr>
              <a:t>لم </a:t>
            </a:r>
            <a:r>
              <a:rPr lang="ar-SA" dirty="0" smtClean="0">
                <a:solidFill>
                  <a:srgbClr val="FF6600"/>
                </a:solidFill>
              </a:rPr>
              <a:t>ت</a:t>
            </a:r>
            <a:r>
              <a:rPr lang="ar-LB" dirty="0" smtClean="0">
                <a:solidFill>
                  <a:srgbClr val="FF6600"/>
                </a:solidFill>
              </a:rPr>
              <a:t>كمل </a:t>
            </a:r>
            <a:r>
              <a:rPr lang="ar-LB" dirty="0" smtClean="0">
                <a:solidFill>
                  <a:srgbClr val="FF6600"/>
                </a:solidFill>
              </a:rPr>
              <a:t>مستوى الكتروني</a:t>
            </a:r>
            <a:r>
              <a:rPr lang="he-IL" dirty="0" smtClean="0">
                <a:solidFill>
                  <a:srgbClr val="FF6600"/>
                </a:solidFill>
              </a:rPr>
              <a:t>. </a:t>
            </a:r>
            <a:r>
              <a:rPr lang="ar-LB" dirty="0" smtClean="0">
                <a:solidFill>
                  <a:srgbClr val="FF6600"/>
                </a:solidFill>
              </a:rPr>
              <a:t>قانون الاكتيت ليس صحيح دائما</a:t>
            </a:r>
            <a:r>
              <a:rPr lang="he-IL" dirty="0" smtClean="0">
                <a:solidFill>
                  <a:srgbClr val="FF6600"/>
                </a:solidFill>
              </a:rPr>
              <a:t>. </a:t>
            </a:r>
            <a:r>
              <a:rPr lang="ar-LB" dirty="0" smtClean="0">
                <a:solidFill>
                  <a:srgbClr val="FF6600"/>
                </a:solidFill>
              </a:rPr>
              <a:t>يوجد نظريات احدث تفسر الترابط بين الذرات</a:t>
            </a:r>
            <a:r>
              <a:rPr lang="he-IL" dirty="0" smtClean="0">
                <a:solidFill>
                  <a:srgbClr val="FF6600"/>
                </a:solidFill>
              </a:rPr>
              <a:t>.</a:t>
            </a:r>
            <a:endParaRPr lang="he-IL" dirty="0">
              <a:solidFill>
                <a:srgbClr val="FF66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85750" y="476250"/>
            <a:ext cx="8183563" cy="1754326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wrap="square" rtlCol="1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8: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سجلوا صيغة تمثيل الكترونية للجزيئات التالية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: 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       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CO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3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        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C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      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4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C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      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6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C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       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4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N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       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N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      BH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3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/>
            </a:r>
            <a:br>
              <a:rPr lang="en-US" dirty="0">
                <a:solidFill>
                  <a:srgbClr val="1D4C72"/>
                </a:solidFill>
                <a:latin typeface="+mn-lt"/>
                <a:cs typeface="+mn-cs"/>
              </a:rPr>
            </a:b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85813" y="130175"/>
            <a:ext cx="7772400" cy="369888"/>
          </a:xfrm>
        </p:spPr>
        <p:txBody>
          <a:bodyPr/>
          <a:lstStyle/>
          <a:p>
            <a:pPr>
              <a:defRPr/>
            </a:pPr>
            <a:r>
              <a:rPr lang="ar-LB" sz="1800" dirty="0" smtClean="0">
                <a:cs typeface="+mn-cs"/>
              </a:rPr>
              <a:t>صيغ تمثيل الكترونية للايونات</a:t>
            </a:r>
            <a:endParaRPr sz="1800" dirty="0">
              <a:cs typeface="+mn-cs"/>
            </a:endParaRPr>
          </a:p>
        </p:txBody>
      </p:sp>
      <p:sp>
        <p:nvSpPr>
          <p:cNvPr id="60" name="מציין מיקום של מספר שקופית 5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787280-E97C-4378-A876-3971600E7BF8}" type="slidenum">
              <a:rPr lang="he-IL"/>
              <a:pPr>
                <a:defRPr/>
              </a:pPr>
              <a:t>22</a:t>
            </a:fld>
            <a:endParaRPr lang="he-IL" dirty="0"/>
          </a:p>
        </p:txBody>
      </p:sp>
      <p:sp>
        <p:nvSpPr>
          <p:cNvPr id="66" name="Text Box 15"/>
          <p:cNvSpPr txBox="1">
            <a:spLocks noChangeArrowheads="1"/>
          </p:cNvSpPr>
          <p:nvPr/>
        </p:nvSpPr>
        <p:spPr bwMode="auto">
          <a:xfrm>
            <a:off x="179388" y="655638"/>
            <a:ext cx="8305800" cy="1477328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ar-LB" dirty="0" smtClean="0">
                <a:latin typeface="Arial" pitchFamily="34" charset="0"/>
                <a:cs typeface="Arial" pitchFamily="34" charset="0"/>
              </a:rPr>
              <a:t>صيغة تمثيل الكترونية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لايونات</a:t>
            </a:r>
            <a:r>
              <a:rPr lang="he-IL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هي صيغة تمثيل لذرة أو مجموعة ذرات مشحونة كهربائيا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. </a:t>
            </a:r>
            <a:endParaRPr lang="he-IL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ar-LB" dirty="0" smtClean="0">
                <a:latin typeface="Arial" pitchFamily="34" charset="0"/>
                <a:cs typeface="Arial" pitchFamily="34" charset="0"/>
              </a:rPr>
              <a:t>اذا كان الجسيم سالبا، اضيف الكترون. واذا كان موجبا اخرج منه الكترون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ar-LB" dirty="0" smtClean="0">
                <a:latin typeface="Arial" pitchFamily="34" charset="0"/>
                <a:cs typeface="Arial" pitchFamily="34" charset="0"/>
              </a:rPr>
              <a:t>في معظم الحالات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ليس دائما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، ايونات احادية الذرة او ايونات مركبة متزنة، تكمل المستويات الالكترونية الخارجية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6629" name="קבוצה 226"/>
          <p:cNvGrpSpPr>
            <a:grpSpLocks/>
          </p:cNvGrpSpPr>
          <p:nvPr/>
        </p:nvGrpSpPr>
        <p:grpSpPr bwMode="auto">
          <a:xfrm>
            <a:off x="2700338" y="2924175"/>
            <a:ext cx="2663825" cy="576263"/>
            <a:chOff x="4211960" y="2780928"/>
            <a:chExt cx="2664296" cy="576064"/>
          </a:xfrm>
        </p:grpSpPr>
        <p:sp>
          <p:nvSpPr>
            <p:cNvPr id="84" name="אליפסה 83"/>
            <p:cNvSpPr/>
            <p:nvPr/>
          </p:nvSpPr>
          <p:spPr>
            <a:xfrm>
              <a:off x="6804805" y="3095144"/>
              <a:ext cx="44458" cy="4602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6444380" y="2780928"/>
              <a:ext cx="431876" cy="57606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H</a:t>
              </a:r>
              <a:endParaRPr lang="he-IL" sz="2800" dirty="0">
                <a:latin typeface="+mn-lt"/>
                <a:cs typeface="+mn-cs"/>
              </a:endParaRPr>
            </a:p>
          </p:txBody>
        </p:sp>
        <p:sp>
          <p:nvSpPr>
            <p:cNvPr id="92" name="אליפסה 91"/>
            <p:cNvSpPr/>
            <p:nvPr/>
          </p:nvSpPr>
          <p:spPr>
            <a:xfrm>
              <a:off x="6804805" y="3023732"/>
              <a:ext cx="44458" cy="4602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4211960" y="2780928"/>
              <a:ext cx="647815" cy="57606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H</a:t>
              </a:r>
              <a:r>
                <a:rPr lang="en-US" sz="2800" baseline="30000" dirty="0">
                  <a:latin typeface="+mn-lt"/>
                  <a:cs typeface="+mn-cs"/>
                </a:rPr>
                <a:t>-</a:t>
              </a:r>
              <a:endParaRPr lang="he-IL" sz="2800" baseline="30000" dirty="0">
                <a:latin typeface="+mn-lt"/>
                <a:cs typeface="+mn-cs"/>
              </a:endParaRPr>
            </a:p>
          </p:txBody>
        </p:sp>
      </p:grpSp>
      <p:grpSp>
        <p:nvGrpSpPr>
          <p:cNvPr id="26630" name="קבוצה 227"/>
          <p:cNvGrpSpPr>
            <a:grpSpLocks/>
          </p:cNvGrpSpPr>
          <p:nvPr/>
        </p:nvGrpSpPr>
        <p:grpSpPr bwMode="auto">
          <a:xfrm>
            <a:off x="2700338" y="3573463"/>
            <a:ext cx="2663825" cy="576262"/>
            <a:chOff x="5508104" y="2780928"/>
            <a:chExt cx="2664296" cy="576064"/>
          </a:xfrm>
        </p:grpSpPr>
        <p:sp>
          <p:nvSpPr>
            <p:cNvPr id="78" name="TextBox 77"/>
            <p:cNvSpPr txBox="1"/>
            <p:nvPr/>
          </p:nvSpPr>
          <p:spPr>
            <a:xfrm>
              <a:off x="7740524" y="2780928"/>
              <a:ext cx="431876" cy="57606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O</a:t>
              </a:r>
              <a:endParaRPr lang="he-IL" sz="2800" dirty="0">
                <a:latin typeface="+mn-lt"/>
                <a:cs typeface="+mn-cs"/>
              </a:endParaRPr>
            </a:p>
          </p:txBody>
        </p:sp>
        <p:sp>
          <p:nvSpPr>
            <p:cNvPr id="79" name="אליפסה 78"/>
            <p:cNvSpPr/>
            <p:nvPr/>
          </p:nvSpPr>
          <p:spPr>
            <a:xfrm>
              <a:off x="7956462" y="3212580"/>
              <a:ext cx="46045" cy="4602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80" name="אליפסה 79"/>
            <p:cNvSpPr/>
            <p:nvPr/>
          </p:nvSpPr>
          <p:spPr>
            <a:xfrm>
              <a:off x="7765928" y="3023732"/>
              <a:ext cx="46045" cy="4602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81" name="אליפסה 80"/>
            <p:cNvSpPr/>
            <p:nvPr/>
          </p:nvSpPr>
          <p:spPr>
            <a:xfrm>
              <a:off x="7983454" y="2879319"/>
              <a:ext cx="44458" cy="4602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82" name="אליפסה 81"/>
            <p:cNvSpPr/>
            <p:nvPr/>
          </p:nvSpPr>
          <p:spPr>
            <a:xfrm>
              <a:off x="8126354" y="3023732"/>
              <a:ext cx="46046" cy="4602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83" name="אליפסה 82"/>
            <p:cNvSpPr/>
            <p:nvPr/>
          </p:nvSpPr>
          <p:spPr>
            <a:xfrm>
              <a:off x="8126354" y="3095145"/>
              <a:ext cx="46046" cy="4602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77" name="אליפסה 76"/>
            <p:cNvSpPr/>
            <p:nvPr/>
          </p:nvSpPr>
          <p:spPr>
            <a:xfrm>
              <a:off x="7885011" y="3212580"/>
              <a:ext cx="44458" cy="4602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94" name="אליפסה 93"/>
            <p:cNvSpPr/>
            <p:nvPr/>
          </p:nvSpPr>
          <p:spPr>
            <a:xfrm>
              <a:off x="7910416" y="2879319"/>
              <a:ext cx="46046" cy="4602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95" name="אליפסה 94"/>
            <p:cNvSpPr/>
            <p:nvPr/>
          </p:nvSpPr>
          <p:spPr>
            <a:xfrm>
              <a:off x="7765928" y="3095145"/>
              <a:ext cx="46045" cy="46021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5508104" y="2780928"/>
              <a:ext cx="720852" cy="57606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O</a:t>
              </a:r>
              <a:r>
                <a:rPr lang="en-US" sz="2800" baseline="30000" dirty="0">
                  <a:latin typeface="+mn-lt"/>
                  <a:cs typeface="+mn-cs"/>
                </a:rPr>
                <a:t>2-</a:t>
              </a:r>
              <a:endParaRPr lang="he-IL" sz="2800" baseline="30000" dirty="0">
                <a:latin typeface="+mn-lt"/>
                <a:cs typeface="+mn-cs"/>
              </a:endParaRPr>
            </a:p>
          </p:txBody>
        </p:sp>
      </p:grpSp>
      <p:grpSp>
        <p:nvGrpSpPr>
          <p:cNvPr id="26631" name="קבוצה 181"/>
          <p:cNvGrpSpPr>
            <a:grpSpLocks/>
          </p:cNvGrpSpPr>
          <p:nvPr/>
        </p:nvGrpSpPr>
        <p:grpSpPr bwMode="auto">
          <a:xfrm>
            <a:off x="2484438" y="5013325"/>
            <a:ext cx="3341687" cy="1168400"/>
            <a:chOff x="4355976" y="4221088"/>
            <a:chExt cx="3705281" cy="1168745"/>
          </a:xfrm>
        </p:grpSpPr>
        <p:sp>
          <p:nvSpPr>
            <p:cNvPr id="110" name="אליפסה 109"/>
            <p:cNvSpPr/>
            <p:nvPr/>
          </p:nvSpPr>
          <p:spPr>
            <a:xfrm>
              <a:off x="7452218" y="4716534"/>
              <a:ext cx="45766" cy="5240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11" name="אליפסה 110"/>
            <p:cNvSpPr/>
            <p:nvPr/>
          </p:nvSpPr>
          <p:spPr>
            <a:xfrm>
              <a:off x="7570154" y="4716534"/>
              <a:ext cx="45766" cy="5240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12" name="אליפסה 111"/>
            <p:cNvSpPr/>
            <p:nvPr/>
          </p:nvSpPr>
          <p:spPr>
            <a:xfrm>
              <a:off x="7478622" y="5140522"/>
              <a:ext cx="45766" cy="5240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13" name="אליפסה 112"/>
            <p:cNvSpPr/>
            <p:nvPr/>
          </p:nvSpPr>
          <p:spPr>
            <a:xfrm>
              <a:off x="7570154" y="5140522"/>
              <a:ext cx="45766" cy="5240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14" name="אליפסה 113"/>
            <p:cNvSpPr/>
            <p:nvPr/>
          </p:nvSpPr>
          <p:spPr>
            <a:xfrm>
              <a:off x="7668727" y="4999193"/>
              <a:ext cx="45766" cy="5240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15" name="אליפסה 114"/>
            <p:cNvSpPr/>
            <p:nvPr/>
          </p:nvSpPr>
          <p:spPr>
            <a:xfrm>
              <a:off x="7334283" y="4872155"/>
              <a:ext cx="45766" cy="5240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16" name="אליפסה 115"/>
            <p:cNvSpPr/>
            <p:nvPr/>
          </p:nvSpPr>
          <p:spPr>
            <a:xfrm>
              <a:off x="7334283" y="4988077"/>
              <a:ext cx="45766" cy="5240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6948792" y="4637136"/>
              <a:ext cx="431257" cy="663771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H</a:t>
              </a:r>
              <a:endParaRPr lang="he-IL" sz="2800" dirty="0">
                <a:latin typeface="+mn-lt"/>
                <a:cs typeface="+mn-cs"/>
              </a:endParaRPr>
            </a:p>
          </p:txBody>
        </p:sp>
        <p:sp>
          <p:nvSpPr>
            <p:cNvPr id="118" name="אליפסה 117"/>
            <p:cNvSpPr/>
            <p:nvPr/>
          </p:nvSpPr>
          <p:spPr>
            <a:xfrm>
              <a:off x="7668727" y="4886447"/>
              <a:ext cx="45766" cy="5240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7630002" y="4637136"/>
              <a:ext cx="431255" cy="663771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H</a:t>
              </a:r>
              <a:endParaRPr lang="he-IL" sz="2800" dirty="0">
                <a:latin typeface="+mn-lt"/>
                <a:cs typeface="+mn-cs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7307879" y="4608552"/>
              <a:ext cx="433016" cy="665359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O</a:t>
              </a:r>
              <a:endParaRPr lang="he-IL" sz="2800" dirty="0">
                <a:latin typeface="+mn-lt"/>
                <a:cs typeface="+mn-cs"/>
              </a:endParaRP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7307879" y="4221088"/>
              <a:ext cx="433016" cy="665359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H</a:t>
              </a:r>
              <a:endParaRPr lang="he-IL" sz="2800" dirty="0">
                <a:latin typeface="+mn-lt"/>
                <a:cs typeface="+mn-cs"/>
              </a:endParaRPr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4355976" y="4724475"/>
              <a:ext cx="1223358" cy="665358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OH</a:t>
              </a:r>
              <a:r>
                <a:rPr lang="en-US" sz="2800" baseline="-25000" dirty="0">
                  <a:latin typeface="+mn-lt"/>
                  <a:cs typeface="+mn-cs"/>
                </a:rPr>
                <a:t>3</a:t>
              </a:r>
              <a:r>
                <a:rPr lang="en-US" sz="2800" baseline="30000" dirty="0">
                  <a:latin typeface="+mn-lt"/>
                  <a:cs typeface="+mn-cs"/>
                </a:rPr>
                <a:t>+</a:t>
              </a:r>
              <a:endParaRPr lang="he-IL" sz="2800" baseline="30000" dirty="0">
                <a:latin typeface="+mn-lt"/>
                <a:cs typeface="+mn-cs"/>
              </a:endParaRPr>
            </a:p>
          </p:txBody>
        </p:sp>
      </p:grpSp>
      <p:grpSp>
        <p:nvGrpSpPr>
          <p:cNvPr id="26632" name="קבוצה 184"/>
          <p:cNvGrpSpPr>
            <a:grpSpLocks/>
          </p:cNvGrpSpPr>
          <p:nvPr/>
        </p:nvGrpSpPr>
        <p:grpSpPr bwMode="auto">
          <a:xfrm>
            <a:off x="2555875" y="4365625"/>
            <a:ext cx="3168650" cy="692150"/>
            <a:chOff x="5076056" y="3573016"/>
            <a:chExt cx="3168352" cy="692384"/>
          </a:xfrm>
        </p:grpSpPr>
        <p:sp>
          <p:nvSpPr>
            <p:cNvPr id="186" name="אליפסה 185"/>
            <p:cNvSpPr/>
            <p:nvPr/>
          </p:nvSpPr>
          <p:spPr>
            <a:xfrm>
              <a:off x="7668200" y="3681002"/>
              <a:ext cx="46033" cy="5240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87" name="אליפסה 186"/>
            <p:cNvSpPr/>
            <p:nvPr/>
          </p:nvSpPr>
          <p:spPr>
            <a:xfrm>
              <a:off x="7785664" y="3681002"/>
              <a:ext cx="46033" cy="5240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88" name="אליפסה 187"/>
            <p:cNvSpPr/>
            <p:nvPr/>
          </p:nvSpPr>
          <p:spPr>
            <a:xfrm>
              <a:off x="7695185" y="4105009"/>
              <a:ext cx="44446" cy="524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89" name="אליפסה 188"/>
            <p:cNvSpPr/>
            <p:nvPr/>
          </p:nvSpPr>
          <p:spPr>
            <a:xfrm>
              <a:off x="7785664" y="4105009"/>
              <a:ext cx="46033" cy="524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90" name="אליפסה 189"/>
            <p:cNvSpPr/>
            <p:nvPr/>
          </p:nvSpPr>
          <p:spPr>
            <a:xfrm>
              <a:off x="7884080" y="3963673"/>
              <a:ext cx="46033" cy="5240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91" name="אליפסה 190"/>
            <p:cNvSpPr/>
            <p:nvPr/>
          </p:nvSpPr>
          <p:spPr>
            <a:xfrm>
              <a:off x="7550736" y="3836630"/>
              <a:ext cx="46033" cy="5240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92" name="אליפסה 191"/>
            <p:cNvSpPr/>
            <p:nvPr/>
          </p:nvSpPr>
          <p:spPr>
            <a:xfrm>
              <a:off x="7550736" y="3952557"/>
              <a:ext cx="46033" cy="524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93" name="אליפסה 192"/>
            <p:cNvSpPr/>
            <p:nvPr/>
          </p:nvSpPr>
          <p:spPr>
            <a:xfrm>
              <a:off x="7884080" y="3849334"/>
              <a:ext cx="46033" cy="5399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7812649" y="3600013"/>
              <a:ext cx="431759" cy="665387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H</a:t>
              </a:r>
              <a:endParaRPr lang="he-IL" sz="2800" dirty="0">
                <a:latin typeface="+mn-lt"/>
                <a:cs typeface="+mn-cs"/>
              </a:endParaRP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7523751" y="3573016"/>
              <a:ext cx="433347" cy="665388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O</a:t>
              </a:r>
              <a:endParaRPr lang="he-IL" sz="2800" dirty="0">
                <a:latin typeface="+mn-lt"/>
                <a:cs typeface="+mn-cs"/>
              </a:endParaRPr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5076056" y="3573016"/>
              <a:ext cx="863519" cy="665388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OH</a:t>
              </a:r>
              <a:r>
                <a:rPr lang="en-US" sz="2800" baseline="30000" dirty="0">
                  <a:latin typeface="+mn-lt"/>
                  <a:cs typeface="+mn-cs"/>
                </a:rPr>
                <a:t>-</a:t>
              </a:r>
              <a:endParaRPr lang="he-IL" sz="2800" baseline="30000" dirty="0">
                <a:latin typeface="+mn-lt"/>
                <a:cs typeface="+mn-cs"/>
              </a:endParaRPr>
            </a:p>
          </p:txBody>
        </p:sp>
      </p:grpSp>
      <p:cxnSp>
        <p:nvCxnSpPr>
          <p:cNvPr id="230" name="מחבר חץ ישר 229"/>
          <p:cNvCxnSpPr/>
          <p:nvPr/>
        </p:nvCxnSpPr>
        <p:spPr>
          <a:xfrm rot="10800000">
            <a:off x="3635375" y="3213100"/>
            <a:ext cx="1008063" cy="1588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מחבר חץ ישר 231"/>
          <p:cNvCxnSpPr/>
          <p:nvPr/>
        </p:nvCxnSpPr>
        <p:spPr>
          <a:xfrm rot="10800000">
            <a:off x="3635375" y="3860800"/>
            <a:ext cx="1008063" cy="1588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מחבר חץ ישר 232"/>
          <p:cNvCxnSpPr/>
          <p:nvPr/>
        </p:nvCxnSpPr>
        <p:spPr>
          <a:xfrm rot="10800000">
            <a:off x="3635375" y="4724400"/>
            <a:ext cx="1008063" cy="1588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מחבר חץ ישר 233"/>
          <p:cNvCxnSpPr/>
          <p:nvPr/>
        </p:nvCxnSpPr>
        <p:spPr>
          <a:xfrm rot="10800000">
            <a:off x="3635375" y="5805488"/>
            <a:ext cx="1008063" cy="1587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7" name="מלבן 238"/>
          <p:cNvSpPr>
            <a:spLocks noChangeArrowheads="1"/>
          </p:cNvSpPr>
          <p:nvPr/>
        </p:nvSpPr>
        <p:spPr bwMode="auto">
          <a:xfrm>
            <a:off x="7792618" y="2636838"/>
            <a:ext cx="6671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ar-LB" sz="2000" b="1" dirty="0" smtClean="0">
                <a:solidFill>
                  <a:srgbClr val="FF6600"/>
                </a:solidFill>
              </a:rPr>
              <a:t>أمثلة</a:t>
            </a:r>
            <a:r>
              <a:rPr lang="he-IL" sz="2000" b="1" dirty="0" smtClean="0">
                <a:solidFill>
                  <a:srgbClr val="FF6600"/>
                </a:solidFill>
              </a:rPr>
              <a:t>:</a:t>
            </a:r>
            <a:endParaRPr lang="en-US" sz="2000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85750" y="476250"/>
            <a:ext cx="8183563" cy="1754188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9: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سجلوا صيغة تمثيل الكترونية للايونات التالية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: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N</a:t>
            </a:r>
            <a:r>
              <a:rPr lang="en-US" baseline="30000" dirty="0">
                <a:solidFill>
                  <a:srgbClr val="1D4C72"/>
                </a:solidFill>
                <a:latin typeface="+mn-lt"/>
                <a:cs typeface="+mn-cs"/>
              </a:rPr>
              <a:t>3-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        NH</a:t>
            </a:r>
            <a:r>
              <a:rPr lang="en-US" baseline="30000" dirty="0">
                <a:solidFill>
                  <a:srgbClr val="1D4C72"/>
                </a:solidFill>
                <a:latin typeface="+mn-lt"/>
                <a:cs typeface="+mn-cs"/>
              </a:rPr>
              <a:t>2-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       NH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en-US" baseline="30000" dirty="0">
                <a:solidFill>
                  <a:srgbClr val="1D4C72"/>
                </a:solidFill>
                <a:latin typeface="+mn-lt"/>
                <a:cs typeface="+mn-cs"/>
              </a:rPr>
              <a:t>-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      NH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4</a:t>
            </a:r>
            <a:r>
              <a:rPr lang="en-US" baseline="30000" dirty="0">
                <a:solidFill>
                  <a:srgbClr val="1D4C72"/>
                </a:solidFill>
                <a:latin typeface="+mn-lt"/>
                <a:cs typeface="+mn-cs"/>
              </a:rPr>
              <a:t>+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    </a:t>
            </a:r>
            <a:br>
              <a:rPr lang="en-US" dirty="0">
                <a:solidFill>
                  <a:srgbClr val="1D4C72"/>
                </a:solidFill>
                <a:latin typeface="+mn-lt"/>
                <a:cs typeface="+mn-cs"/>
              </a:rPr>
            </a:b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  <p:sp>
        <p:nvSpPr>
          <p:cNvPr id="27652" name="כותרת 7"/>
          <p:cNvSpPr>
            <a:spLocks noGrp="1"/>
          </p:cNvSpPr>
          <p:nvPr>
            <p:ph type="ctrTitle"/>
          </p:nvPr>
        </p:nvSpPr>
        <p:spPr bwMode="auto">
          <a:xfrm>
            <a:off x="785813" y="58738"/>
            <a:ext cx="7772400" cy="3698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dirty="0" smtClean="0">
                <a:cs typeface="Arial" charset="0"/>
              </a:rPr>
              <a:t>سؤال</a:t>
            </a:r>
            <a:r>
              <a:rPr sz="2000" dirty="0" smtClean="0">
                <a:cs typeface="Arial" charset="0"/>
              </a:rPr>
              <a:t> </a:t>
            </a:r>
            <a:r>
              <a:rPr sz="2000" dirty="0">
                <a:cs typeface="Arial" charset="0"/>
              </a:rPr>
              <a:t>9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1D438D-0F83-440C-AB15-4A247E4BEB57}" type="slidenum">
              <a:rPr lang="he-IL"/>
              <a:pPr>
                <a:defRPr/>
              </a:pPr>
              <a:t>23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28675" name="כותרת 56"/>
          <p:cNvSpPr>
            <a:spLocks noGrp="1"/>
          </p:cNvSpPr>
          <p:nvPr>
            <p:ph type="ctrTitle"/>
          </p:nvPr>
        </p:nvSpPr>
        <p:spPr bwMode="auto">
          <a:xfrm>
            <a:off x="800100" y="58738"/>
            <a:ext cx="7772400" cy="3698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dirty="0" smtClean="0">
                <a:cs typeface="Arial" charset="0"/>
              </a:rPr>
              <a:t>اجابة لسؤال </a:t>
            </a:r>
            <a:r>
              <a:rPr sz="2000" dirty="0" smtClean="0">
                <a:cs typeface="Arial" charset="0"/>
              </a:rPr>
              <a:t>9</a:t>
            </a:r>
            <a:endParaRPr sz="2000" dirty="0">
              <a:cs typeface="Arial" charset="0"/>
            </a:endParaRPr>
          </a:p>
        </p:txBody>
      </p:sp>
      <p:sp>
        <p:nvSpPr>
          <p:cNvPr id="50" name="מציין מיקום של מספר שקופית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099D6F-1416-4836-8D29-67D968C62C66}" type="slidenum">
              <a:rPr lang="he-IL"/>
              <a:pPr>
                <a:defRPr/>
              </a:pPr>
              <a:t>24</a:t>
            </a:fld>
            <a:endParaRPr lang="he-IL" dirty="0"/>
          </a:p>
        </p:txBody>
      </p:sp>
      <p:grpSp>
        <p:nvGrpSpPr>
          <p:cNvPr id="28677" name="קבוצה 117"/>
          <p:cNvGrpSpPr>
            <a:grpSpLocks/>
          </p:cNvGrpSpPr>
          <p:nvPr/>
        </p:nvGrpSpPr>
        <p:grpSpPr bwMode="auto">
          <a:xfrm>
            <a:off x="1003300" y="2114550"/>
            <a:ext cx="7426325" cy="3600450"/>
            <a:chOff x="971600" y="2420888"/>
            <a:chExt cx="7426250" cy="3600400"/>
          </a:xfrm>
        </p:grpSpPr>
        <p:sp>
          <p:nvSpPr>
            <p:cNvPr id="13" name="Rectangle 12"/>
            <p:cNvSpPr/>
            <p:nvPr/>
          </p:nvSpPr>
          <p:spPr>
            <a:xfrm>
              <a:off x="971600" y="2420888"/>
              <a:ext cx="7416725" cy="3600400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50000">
                  <a:schemeClr val="bg2">
                    <a:lumMod val="95000"/>
                  </a:schemeClr>
                </a:gs>
              </a:gsLst>
              <a:lin ang="5400000" scaled="0"/>
            </a:gra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 dirty="0">
                <a:solidFill>
                  <a:srgbClr val="1D4C72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 dirty="0">
                <a:solidFill>
                  <a:srgbClr val="1D4C72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 dirty="0">
                <a:solidFill>
                  <a:srgbClr val="1D4C72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 dirty="0">
                <a:solidFill>
                  <a:srgbClr val="1D4C72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 dirty="0">
                <a:solidFill>
                  <a:srgbClr val="1D4C72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 dirty="0">
                <a:solidFill>
                  <a:srgbClr val="1D4C72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 sz="2800" dirty="0">
                <a:solidFill>
                  <a:srgbClr val="1D4C72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he-IL" sz="2800" dirty="0">
                  <a:solidFill>
                    <a:srgbClr val="1D4C72"/>
                  </a:solidFill>
                </a:rPr>
                <a:t>                 </a:t>
              </a:r>
              <a:r>
                <a:rPr lang="en-US" sz="2800" dirty="0">
                  <a:solidFill>
                    <a:srgbClr val="1D4C72"/>
                  </a:solidFill>
                </a:rPr>
                <a:t>N</a:t>
              </a:r>
              <a:r>
                <a:rPr lang="en-US" sz="2800" baseline="30000" dirty="0">
                  <a:solidFill>
                    <a:srgbClr val="1D4C72"/>
                  </a:solidFill>
                </a:rPr>
                <a:t>3-</a:t>
              </a:r>
              <a:r>
                <a:rPr lang="en-US" sz="2800" dirty="0">
                  <a:solidFill>
                    <a:srgbClr val="1D4C72"/>
                  </a:solidFill>
                </a:rPr>
                <a:t>          NH</a:t>
              </a:r>
              <a:r>
                <a:rPr lang="en-US" sz="2800" baseline="30000" dirty="0">
                  <a:solidFill>
                    <a:srgbClr val="1D4C72"/>
                  </a:solidFill>
                </a:rPr>
                <a:t>2-</a:t>
              </a:r>
              <a:r>
                <a:rPr lang="en-US" sz="2800" dirty="0">
                  <a:solidFill>
                    <a:srgbClr val="1D4C72"/>
                  </a:solidFill>
                </a:rPr>
                <a:t>          NH</a:t>
              </a:r>
              <a:r>
                <a:rPr lang="en-US" sz="2800" baseline="-25000" dirty="0">
                  <a:solidFill>
                    <a:srgbClr val="1D4C72"/>
                  </a:solidFill>
                </a:rPr>
                <a:t>2</a:t>
              </a:r>
              <a:r>
                <a:rPr lang="en-US" sz="2800" baseline="30000" dirty="0">
                  <a:solidFill>
                    <a:srgbClr val="1D4C72"/>
                  </a:solidFill>
                </a:rPr>
                <a:t>-</a:t>
              </a:r>
              <a:r>
                <a:rPr lang="en-US" sz="2800" dirty="0">
                  <a:solidFill>
                    <a:srgbClr val="1D4C72"/>
                  </a:solidFill>
                </a:rPr>
                <a:t>            NH</a:t>
              </a:r>
              <a:r>
                <a:rPr lang="en-US" sz="2800" baseline="-25000" dirty="0">
                  <a:solidFill>
                    <a:srgbClr val="1D4C72"/>
                  </a:solidFill>
                </a:rPr>
                <a:t>4</a:t>
              </a:r>
              <a:r>
                <a:rPr lang="en-US" sz="2800" baseline="30000" dirty="0">
                  <a:solidFill>
                    <a:srgbClr val="1D4C72"/>
                  </a:solidFill>
                </a:rPr>
                <a:t>+</a:t>
              </a:r>
              <a:r>
                <a:rPr lang="en-US" sz="2800" dirty="0">
                  <a:solidFill>
                    <a:srgbClr val="1D4C72"/>
                  </a:solidFill>
                </a:rPr>
                <a:t> </a:t>
              </a:r>
              <a:endParaRPr lang="he-IL" sz="2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grpSp>
          <p:nvGrpSpPr>
            <p:cNvPr id="28680" name="קבוצה 51"/>
            <p:cNvGrpSpPr>
              <a:grpSpLocks/>
            </p:cNvGrpSpPr>
            <p:nvPr/>
          </p:nvGrpSpPr>
          <p:grpSpPr bwMode="auto">
            <a:xfrm>
              <a:off x="2627784" y="3268367"/>
              <a:ext cx="720080" cy="692384"/>
              <a:chOff x="7524328" y="3573016"/>
              <a:chExt cx="720080" cy="692384"/>
            </a:xfrm>
          </p:grpSpPr>
          <p:sp>
            <p:nvSpPr>
              <p:cNvPr id="53" name="אליפסה 52"/>
              <p:cNvSpPr/>
              <p:nvPr/>
            </p:nvSpPr>
            <p:spPr>
              <a:xfrm>
                <a:off x="7668351" y="3681198"/>
                <a:ext cx="46038" cy="5238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54" name="אליפסה 53"/>
              <p:cNvSpPr/>
              <p:nvPr/>
            </p:nvSpPr>
            <p:spPr>
              <a:xfrm>
                <a:off x="7785824" y="3681198"/>
                <a:ext cx="46038" cy="5238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55" name="אליפסה 54"/>
              <p:cNvSpPr/>
              <p:nvPr/>
            </p:nvSpPr>
            <p:spPr>
              <a:xfrm>
                <a:off x="7693750" y="4105055"/>
                <a:ext cx="46038" cy="52386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58" name="אליפסה 57"/>
              <p:cNvSpPr/>
              <p:nvPr/>
            </p:nvSpPr>
            <p:spPr>
              <a:xfrm>
                <a:off x="7785824" y="4105055"/>
                <a:ext cx="46038" cy="52386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60" name="אליפסה 59"/>
              <p:cNvSpPr/>
              <p:nvPr/>
            </p:nvSpPr>
            <p:spPr>
              <a:xfrm>
                <a:off x="7884249" y="3963769"/>
                <a:ext cx="46038" cy="5238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61" name="אליפסה 60"/>
              <p:cNvSpPr/>
              <p:nvPr/>
            </p:nvSpPr>
            <p:spPr>
              <a:xfrm>
                <a:off x="7550877" y="3836771"/>
                <a:ext cx="44450" cy="5238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63" name="אליפסה 62"/>
              <p:cNvSpPr/>
              <p:nvPr/>
            </p:nvSpPr>
            <p:spPr>
              <a:xfrm>
                <a:off x="7550877" y="3952658"/>
                <a:ext cx="44450" cy="52386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64" name="אליפסה 63"/>
              <p:cNvSpPr/>
              <p:nvPr/>
            </p:nvSpPr>
            <p:spPr>
              <a:xfrm>
                <a:off x="7884249" y="3849471"/>
                <a:ext cx="46038" cy="5397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7812812" y="3600238"/>
                <a:ext cx="431796" cy="665152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H</a:t>
                </a:r>
                <a:endParaRPr lang="he-IL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7523890" y="3573250"/>
                <a:ext cx="431796" cy="665153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N</a:t>
                </a:r>
                <a:endParaRPr lang="he-IL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endParaRPr>
              </a:p>
            </p:txBody>
          </p:sp>
        </p:grpSp>
        <p:grpSp>
          <p:nvGrpSpPr>
            <p:cNvPr id="28681" name="קבוצה 66"/>
            <p:cNvGrpSpPr>
              <a:grpSpLocks/>
            </p:cNvGrpSpPr>
            <p:nvPr/>
          </p:nvGrpSpPr>
          <p:grpSpPr bwMode="auto">
            <a:xfrm>
              <a:off x="1475656" y="3268367"/>
              <a:ext cx="432048" cy="576064"/>
              <a:chOff x="4788024" y="2780928"/>
              <a:chExt cx="432048" cy="576064"/>
            </a:xfrm>
          </p:grpSpPr>
          <p:sp>
            <p:nvSpPr>
              <p:cNvPr id="68" name="TextBox 67"/>
              <p:cNvSpPr txBox="1"/>
              <p:nvPr/>
            </p:nvSpPr>
            <p:spPr>
              <a:xfrm>
                <a:off x="4788788" y="2781162"/>
                <a:ext cx="431796" cy="576255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latin typeface="+mn-lt"/>
                    <a:cs typeface="+mn-cs"/>
                  </a:rPr>
                  <a:t>N</a:t>
                </a:r>
                <a:endParaRPr lang="he-IL" sz="2800" dirty="0">
                  <a:latin typeface="+mn-lt"/>
                  <a:cs typeface="+mn-cs"/>
                </a:endParaRPr>
              </a:p>
            </p:txBody>
          </p:sp>
          <p:sp>
            <p:nvSpPr>
              <p:cNvPr id="69" name="אליפסה 68"/>
              <p:cNvSpPr/>
              <p:nvPr/>
            </p:nvSpPr>
            <p:spPr>
              <a:xfrm>
                <a:off x="5004686" y="3212956"/>
                <a:ext cx="46038" cy="4603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70" name="אליפסה 69"/>
              <p:cNvSpPr/>
              <p:nvPr/>
            </p:nvSpPr>
            <p:spPr>
              <a:xfrm>
                <a:off x="4815776" y="3024047"/>
                <a:ext cx="44450" cy="46036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71" name="אליפסה 70"/>
              <p:cNvSpPr/>
              <p:nvPr/>
            </p:nvSpPr>
            <p:spPr>
              <a:xfrm>
                <a:off x="5031674" y="2879586"/>
                <a:ext cx="44450" cy="4603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72" name="אליפסה 71"/>
              <p:cNvSpPr/>
              <p:nvPr/>
            </p:nvSpPr>
            <p:spPr>
              <a:xfrm>
                <a:off x="5174547" y="3024047"/>
                <a:ext cx="46037" cy="46036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73" name="אליפסה 72"/>
              <p:cNvSpPr/>
              <p:nvPr/>
            </p:nvSpPr>
            <p:spPr>
              <a:xfrm>
                <a:off x="5174547" y="3095483"/>
                <a:ext cx="46037" cy="4603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74" name="אליפסה 73"/>
              <p:cNvSpPr/>
              <p:nvPr/>
            </p:nvSpPr>
            <p:spPr>
              <a:xfrm>
                <a:off x="4933250" y="3212956"/>
                <a:ext cx="44450" cy="4603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75" name="אליפסה 74"/>
              <p:cNvSpPr/>
              <p:nvPr/>
            </p:nvSpPr>
            <p:spPr>
              <a:xfrm>
                <a:off x="4958649" y="2879586"/>
                <a:ext cx="46037" cy="4603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76" name="אליפסה 75"/>
              <p:cNvSpPr/>
              <p:nvPr/>
            </p:nvSpPr>
            <p:spPr>
              <a:xfrm>
                <a:off x="4815776" y="3095483"/>
                <a:ext cx="44450" cy="4603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</p:grpSp>
        <p:grpSp>
          <p:nvGrpSpPr>
            <p:cNvPr id="28682" name="קבוצה 76"/>
            <p:cNvGrpSpPr>
              <a:grpSpLocks/>
            </p:cNvGrpSpPr>
            <p:nvPr/>
          </p:nvGrpSpPr>
          <p:grpSpPr bwMode="auto">
            <a:xfrm>
              <a:off x="3851920" y="3196359"/>
              <a:ext cx="1080120" cy="692384"/>
              <a:chOff x="1619672" y="3501008"/>
              <a:chExt cx="1080120" cy="692384"/>
            </a:xfrm>
          </p:grpSpPr>
          <p:sp>
            <p:nvSpPr>
              <p:cNvPr id="78" name="אליפסה 77"/>
              <p:cNvSpPr/>
              <p:nvPr/>
            </p:nvSpPr>
            <p:spPr>
              <a:xfrm>
                <a:off x="2123868" y="3608174"/>
                <a:ext cx="46038" cy="5238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79" name="אליפסה 78"/>
              <p:cNvSpPr/>
              <p:nvPr/>
            </p:nvSpPr>
            <p:spPr>
              <a:xfrm>
                <a:off x="2241342" y="3608174"/>
                <a:ext cx="46038" cy="5238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80" name="אליפסה 79"/>
              <p:cNvSpPr/>
              <p:nvPr/>
            </p:nvSpPr>
            <p:spPr>
              <a:xfrm>
                <a:off x="2149268" y="4033618"/>
                <a:ext cx="46038" cy="5238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81" name="אליפסה 80"/>
              <p:cNvSpPr/>
              <p:nvPr/>
            </p:nvSpPr>
            <p:spPr>
              <a:xfrm>
                <a:off x="2241342" y="4033618"/>
                <a:ext cx="46038" cy="5238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82" name="אליפסה 81"/>
              <p:cNvSpPr/>
              <p:nvPr/>
            </p:nvSpPr>
            <p:spPr>
              <a:xfrm>
                <a:off x="2339766" y="3890745"/>
                <a:ext cx="46038" cy="5397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83" name="אליפסה 82"/>
              <p:cNvSpPr/>
              <p:nvPr/>
            </p:nvSpPr>
            <p:spPr>
              <a:xfrm>
                <a:off x="2006394" y="3763747"/>
                <a:ext cx="44450" cy="5238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84" name="אליפסה 83"/>
              <p:cNvSpPr/>
              <p:nvPr/>
            </p:nvSpPr>
            <p:spPr>
              <a:xfrm>
                <a:off x="2006394" y="3881221"/>
                <a:ext cx="44450" cy="5238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1619048" y="3527214"/>
                <a:ext cx="431796" cy="666740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H</a:t>
                </a:r>
                <a:endParaRPr lang="he-IL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endParaRPr>
              </a:p>
            </p:txBody>
          </p:sp>
          <p:sp>
            <p:nvSpPr>
              <p:cNvPr id="86" name="אליפסה 85"/>
              <p:cNvSpPr/>
              <p:nvPr/>
            </p:nvSpPr>
            <p:spPr>
              <a:xfrm>
                <a:off x="2339766" y="3778035"/>
                <a:ext cx="46038" cy="52386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2268329" y="3527214"/>
                <a:ext cx="431796" cy="666740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H</a:t>
                </a:r>
                <a:endParaRPr lang="he-IL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endParaRP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1979407" y="3500226"/>
                <a:ext cx="431796" cy="666740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N</a:t>
                </a:r>
                <a:endParaRPr lang="he-IL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endParaRPr>
              </a:p>
            </p:txBody>
          </p:sp>
        </p:grpSp>
        <p:grpSp>
          <p:nvGrpSpPr>
            <p:cNvPr id="28683" name="קבוצה 100"/>
            <p:cNvGrpSpPr>
              <a:grpSpLocks/>
            </p:cNvGrpSpPr>
            <p:nvPr/>
          </p:nvGrpSpPr>
          <p:grpSpPr bwMode="auto">
            <a:xfrm>
              <a:off x="5508104" y="2764311"/>
              <a:ext cx="1080120" cy="1456777"/>
              <a:chOff x="6948264" y="4221088"/>
              <a:chExt cx="1080120" cy="1456777"/>
            </a:xfrm>
          </p:grpSpPr>
          <p:sp>
            <p:nvSpPr>
              <p:cNvPr id="102" name="אליפסה 101"/>
              <p:cNvSpPr/>
              <p:nvPr/>
            </p:nvSpPr>
            <p:spPr>
              <a:xfrm>
                <a:off x="7452022" y="4715853"/>
                <a:ext cx="46037" cy="5397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103" name="אליפסה 102"/>
              <p:cNvSpPr/>
              <p:nvPr/>
            </p:nvSpPr>
            <p:spPr>
              <a:xfrm>
                <a:off x="7569496" y="4715853"/>
                <a:ext cx="46037" cy="5397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104" name="אליפסה 103"/>
              <p:cNvSpPr/>
              <p:nvPr/>
            </p:nvSpPr>
            <p:spPr>
              <a:xfrm>
                <a:off x="7479009" y="5139710"/>
                <a:ext cx="46038" cy="5397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105" name="אליפסה 104"/>
              <p:cNvSpPr/>
              <p:nvPr/>
            </p:nvSpPr>
            <p:spPr>
              <a:xfrm>
                <a:off x="7569496" y="5139710"/>
                <a:ext cx="46037" cy="5397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106" name="אליפסה 105"/>
              <p:cNvSpPr/>
              <p:nvPr/>
            </p:nvSpPr>
            <p:spPr>
              <a:xfrm>
                <a:off x="7667920" y="4998424"/>
                <a:ext cx="46037" cy="5397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107" name="אליפסה 106"/>
              <p:cNvSpPr/>
              <p:nvPr/>
            </p:nvSpPr>
            <p:spPr>
              <a:xfrm>
                <a:off x="7334548" y="4871426"/>
                <a:ext cx="46037" cy="5238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108" name="אליפסה 107"/>
              <p:cNvSpPr/>
              <p:nvPr/>
            </p:nvSpPr>
            <p:spPr>
              <a:xfrm>
                <a:off x="7334548" y="4988899"/>
                <a:ext cx="46037" cy="52387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6948789" y="4636479"/>
                <a:ext cx="431796" cy="665154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H</a:t>
                </a:r>
                <a:endParaRPr lang="he-IL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endParaRPr>
              </a:p>
            </p:txBody>
          </p:sp>
          <p:sp>
            <p:nvSpPr>
              <p:cNvPr id="110" name="אליפסה 109"/>
              <p:cNvSpPr/>
              <p:nvPr/>
            </p:nvSpPr>
            <p:spPr>
              <a:xfrm>
                <a:off x="7667920" y="4885714"/>
                <a:ext cx="46037" cy="52386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>
                  <a:defRPr/>
                </a:pPr>
                <a:endParaRPr lang="he-IL" sz="2800"/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>
                <a:off x="7596482" y="4636479"/>
                <a:ext cx="431796" cy="665154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H</a:t>
                </a:r>
                <a:endParaRPr lang="he-IL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endParaRPr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7309148" y="4607905"/>
                <a:ext cx="431796" cy="665154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N</a:t>
                </a:r>
                <a:endParaRPr lang="he-IL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endParaRPr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7309148" y="4220560"/>
                <a:ext cx="431796" cy="665154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H</a:t>
                </a:r>
                <a:endParaRPr lang="he-IL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endParaRPr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7309148" y="5012712"/>
                <a:ext cx="431796" cy="665153"/>
              </a:xfrm>
              <a:prstGeom prst="rect">
                <a:avLst/>
              </a:prstGeom>
              <a:noFill/>
              <a:ln w="22225">
                <a:noFill/>
              </a:ln>
              <a:effectLst>
                <a:outerShdw sx="101000" sy="101000" algn="ctr" rotWithShape="0">
                  <a:schemeClr val="bg1">
                    <a:lumMod val="75000"/>
                  </a:schemeClr>
                </a:outerShdw>
              </a:effectLst>
            </p:spPr>
            <p:txBody>
              <a:bodyPr rtlCol="1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cs typeface="+mn-cs"/>
                  </a:rPr>
                  <a:t>H</a:t>
                </a:r>
                <a:endParaRPr lang="he-IL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+mn-cs"/>
                </a:endParaRPr>
              </a:p>
            </p:txBody>
          </p:sp>
        </p:grpSp>
        <p:sp>
          <p:nvSpPr>
            <p:cNvPr id="117" name="TextBox 116"/>
            <p:cNvSpPr txBox="1"/>
            <p:nvPr/>
          </p:nvSpPr>
          <p:spPr>
            <a:xfrm>
              <a:off x="4754575" y="2449463"/>
              <a:ext cx="3643275" cy="357183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wrap="none" rtlCol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LB" b="1" dirty="0" smtClean="0">
                  <a:latin typeface="+mn-lt"/>
                  <a:cs typeface="+mn-cs"/>
                </a:rPr>
                <a:t>اجابة</a:t>
              </a:r>
              <a:r>
                <a:rPr lang="he-IL" b="1" dirty="0" smtClean="0">
                  <a:latin typeface="+mn-lt"/>
                  <a:cs typeface="+mn-cs"/>
                </a:rPr>
                <a:t>:</a:t>
              </a:r>
              <a:endParaRPr lang="he-IL" b="1" dirty="0">
                <a:latin typeface="+mn-lt"/>
                <a:cs typeface="+mn-cs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e-IL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285750" y="476250"/>
            <a:ext cx="8183563" cy="1754188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9: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سجلوا صيغة تمثيل الكترونية للايونات التالية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: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N</a:t>
            </a:r>
            <a:r>
              <a:rPr lang="en-US" baseline="30000" dirty="0">
                <a:solidFill>
                  <a:srgbClr val="1D4C72"/>
                </a:solidFill>
                <a:latin typeface="+mn-lt"/>
                <a:cs typeface="+mn-cs"/>
              </a:rPr>
              <a:t>3-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        NH</a:t>
            </a:r>
            <a:r>
              <a:rPr lang="en-US" baseline="30000" dirty="0">
                <a:solidFill>
                  <a:srgbClr val="1D4C72"/>
                </a:solidFill>
                <a:latin typeface="+mn-lt"/>
                <a:cs typeface="+mn-cs"/>
              </a:rPr>
              <a:t>2-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       NH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2</a:t>
            </a:r>
            <a:r>
              <a:rPr lang="en-US" baseline="30000" dirty="0">
                <a:solidFill>
                  <a:srgbClr val="1D4C72"/>
                </a:solidFill>
                <a:latin typeface="+mn-lt"/>
                <a:cs typeface="+mn-cs"/>
              </a:rPr>
              <a:t>-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      NH</a:t>
            </a:r>
            <a:r>
              <a:rPr lang="en-US" baseline="-25000" dirty="0">
                <a:solidFill>
                  <a:srgbClr val="1D4C72"/>
                </a:solidFill>
                <a:latin typeface="+mn-lt"/>
                <a:cs typeface="+mn-cs"/>
              </a:rPr>
              <a:t>4</a:t>
            </a:r>
            <a:r>
              <a:rPr lang="en-US" baseline="30000" dirty="0">
                <a:solidFill>
                  <a:srgbClr val="1D4C72"/>
                </a:solidFill>
                <a:latin typeface="+mn-lt"/>
                <a:cs typeface="+mn-cs"/>
              </a:rPr>
              <a:t>+</a:t>
            </a:r>
            <a:r>
              <a:rPr lang="en-US" dirty="0">
                <a:solidFill>
                  <a:srgbClr val="1D4C72"/>
                </a:solidFill>
                <a:latin typeface="+mn-lt"/>
                <a:cs typeface="+mn-cs"/>
              </a:rPr>
              <a:t>    </a:t>
            </a:r>
            <a:br>
              <a:rPr lang="en-US" dirty="0">
                <a:solidFill>
                  <a:srgbClr val="1D4C72"/>
                </a:solidFill>
                <a:latin typeface="+mn-lt"/>
                <a:cs typeface="+mn-cs"/>
              </a:rPr>
            </a:b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85813" y="71438"/>
            <a:ext cx="7772400" cy="369887"/>
          </a:xfrm>
        </p:spPr>
        <p:txBody>
          <a:bodyPr/>
          <a:lstStyle/>
          <a:p>
            <a:pPr>
              <a:defRPr/>
            </a:pPr>
            <a:r>
              <a:rPr lang="ar-LB" sz="1800" dirty="0" smtClean="0">
                <a:cs typeface="+mn-cs"/>
              </a:rPr>
              <a:t>برنامج تعليمي لكتابة صيغ تمثيل الكترونية، قسم تعليم الكيمياء، معهد وايزمن</a:t>
            </a:r>
            <a:endParaRPr sz="1800" dirty="0">
              <a:cs typeface="+mn-cs"/>
            </a:endParaRPr>
          </a:p>
        </p:txBody>
      </p:sp>
      <p:sp>
        <p:nvSpPr>
          <p:cNvPr id="60" name="מציין מיקום של מספר שקופית 5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ACA034-F1A4-4F09-ADF3-DB597DF52F2A}" type="slidenum">
              <a:rPr lang="he-IL"/>
              <a:pPr>
                <a:defRPr/>
              </a:pPr>
              <a:t>25</a:t>
            </a:fld>
            <a:endParaRPr lang="he-IL" dirty="0"/>
          </a:p>
        </p:txBody>
      </p:sp>
      <p:sp>
        <p:nvSpPr>
          <p:cNvPr id="4" name="מלבן 3">
            <a:hlinkClick r:id="rId2"/>
          </p:cNvPr>
          <p:cNvSpPr/>
          <p:nvPr/>
        </p:nvSpPr>
        <p:spPr>
          <a:xfrm>
            <a:off x="2484438" y="4857750"/>
            <a:ext cx="4032250" cy="9366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LB" u="sng" dirty="0" smtClean="0">
                <a:solidFill>
                  <a:srgbClr val="00B0F0"/>
                </a:solidFill>
              </a:rPr>
              <a:t>برنامج لكتابة صيغ تمثيل الكترونية</a:t>
            </a:r>
            <a:r>
              <a:rPr lang="ar-LB" u="sng" dirty="0">
                <a:solidFill>
                  <a:srgbClr val="00B0F0"/>
                </a:solidFill>
              </a:rPr>
              <a:t>،</a:t>
            </a:r>
            <a:r>
              <a:rPr lang="he-IL" u="sng" dirty="0" smtClean="0">
                <a:solidFill>
                  <a:srgbClr val="00B0F0"/>
                </a:solidFill>
              </a:rPr>
              <a:t> </a:t>
            </a:r>
            <a:endParaRPr lang="he-IL" u="sng" dirty="0">
              <a:solidFill>
                <a:srgbClr val="00B0F0"/>
              </a:solidFill>
            </a:endParaRPr>
          </a:p>
          <a:p>
            <a:pPr algn="ctr">
              <a:defRPr/>
            </a:pPr>
            <a:r>
              <a:rPr lang="ar-LB" u="sng" dirty="0" smtClean="0">
                <a:solidFill>
                  <a:srgbClr val="00B0F0"/>
                </a:solidFill>
              </a:rPr>
              <a:t>مجموعة الكيمياء، قسم تعليم الكيمياء، معهد وايزمن</a:t>
            </a:r>
            <a:endParaRPr lang="he-IL" u="sng" dirty="0">
              <a:solidFill>
                <a:srgbClr val="00B0F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85750" y="668338"/>
            <a:ext cx="8183563" cy="457200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للتمرين الذاتي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:</a:t>
            </a:r>
            <a:endParaRPr lang="he-IL" b="1" dirty="0">
              <a:solidFill>
                <a:srgbClr val="1D4C72"/>
              </a:solidFill>
              <a:latin typeface="+mn-lt"/>
              <a:cs typeface="+mn-cs"/>
            </a:endParaRPr>
          </a:p>
        </p:txBody>
      </p:sp>
      <p:grpSp>
        <p:nvGrpSpPr>
          <p:cNvPr id="29702" name="קבוצה 71"/>
          <p:cNvGrpSpPr>
            <a:grpSpLocks/>
          </p:cNvGrpSpPr>
          <p:nvPr/>
        </p:nvGrpSpPr>
        <p:grpSpPr bwMode="auto">
          <a:xfrm>
            <a:off x="2484438" y="1844675"/>
            <a:ext cx="4032250" cy="3024188"/>
            <a:chOff x="2483768" y="1844824"/>
            <a:chExt cx="4032448" cy="3024336"/>
          </a:xfrm>
        </p:grpSpPr>
        <p:sp>
          <p:nvSpPr>
            <p:cNvPr id="67" name="מלבן 66">
              <a:hlinkClick r:id="rId2"/>
            </p:cNvPr>
            <p:cNvSpPr/>
            <p:nvPr/>
          </p:nvSpPr>
          <p:spPr>
            <a:xfrm>
              <a:off x="2483768" y="1844824"/>
              <a:ext cx="4032448" cy="302433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  <p:grpSp>
          <p:nvGrpSpPr>
            <p:cNvPr id="29704" name="Group 53"/>
            <p:cNvGrpSpPr>
              <a:grpSpLocks/>
            </p:cNvGrpSpPr>
            <p:nvPr/>
          </p:nvGrpSpPr>
          <p:grpSpPr bwMode="auto">
            <a:xfrm>
              <a:off x="4788024" y="3819128"/>
              <a:ext cx="1379538" cy="762000"/>
              <a:chOff x="2347" y="1200"/>
              <a:chExt cx="869" cy="480"/>
            </a:xfrm>
          </p:grpSpPr>
          <p:sp>
            <p:nvSpPr>
              <p:cNvPr id="10" name="Text Box 3"/>
              <p:cNvSpPr txBox="1">
                <a:spLocks noChangeArrowheads="1"/>
              </p:cNvSpPr>
              <p:nvPr/>
            </p:nvSpPr>
            <p:spPr bwMode="auto">
              <a:xfrm>
                <a:off x="2784" y="1200"/>
                <a:ext cx="432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  <a:defRPr/>
                </a:pPr>
                <a:r>
                  <a:rPr lang="en-US" sz="4400" b="1" dirty="0">
                    <a:solidFill>
                      <a:srgbClr val="CC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O</a:t>
                </a:r>
              </a:p>
            </p:txBody>
          </p:sp>
          <p:sp>
            <p:nvSpPr>
              <p:cNvPr id="29748" name="Oval 4"/>
              <p:cNvSpPr>
                <a:spLocks noChangeArrowheads="1"/>
              </p:cNvSpPr>
              <p:nvPr/>
            </p:nvSpPr>
            <p:spPr bwMode="auto">
              <a:xfrm>
                <a:off x="3120" y="14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29749" name="Oval 5"/>
              <p:cNvSpPr>
                <a:spLocks noChangeArrowheads="1"/>
              </p:cNvSpPr>
              <p:nvPr/>
            </p:nvSpPr>
            <p:spPr bwMode="auto">
              <a:xfrm>
                <a:off x="3121" y="1392"/>
                <a:ext cx="47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29750" name="Oval 6"/>
              <p:cNvSpPr>
                <a:spLocks noChangeArrowheads="1"/>
              </p:cNvSpPr>
              <p:nvPr/>
            </p:nvSpPr>
            <p:spPr bwMode="auto">
              <a:xfrm>
                <a:off x="2976" y="1584"/>
                <a:ext cx="47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29751" name="Oval 7"/>
              <p:cNvSpPr>
                <a:spLocks noChangeArrowheads="1"/>
              </p:cNvSpPr>
              <p:nvPr/>
            </p:nvSpPr>
            <p:spPr bwMode="auto">
              <a:xfrm>
                <a:off x="2928" y="1584"/>
                <a:ext cx="47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29752" name="Oval 8"/>
              <p:cNvSpPr>
                <a:spLocks noChangeArrowheads="1"/>
              </p:cNvSpPr>
              <p:nvPr/>
            </p:nvSpPr>
            <p:spPr bwMode="auto">
              <a:xfrm>
                <a:off x="2784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29753" name="Oval 9"/>
              <p:cNvSpPr>
                <a:spLocks noChangeArrowheads="1"/>
              </p:cNvSpPr>
              <p:nvPr/>
            </p:nvSpPr>
            <p:spPr bwMode="auto">
              <a:xfrm>
                <a:off x="2688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17" name="Text Box 10"/>
              <p:cNvSpPr txBox="1">
                <a:spLocks noChangeArrowheads="1"/>
              </p:cNvSpPr>
              <p:nvPr/>
            </p:nvSpPr>
            <p:spPr bwMode="auto">
              <a:xfrm>
                <a:off x="2352" y="1200"/>
                <a:ext cx="432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  <a:defRPr/>
                </a:pPr>
                <a:r>
                  <a:rPr lang="en-US" sz="4400" b="1" dirty="0">
                    <a:solidFill>
                      <a:srgbClr val="CC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O</a:t>
                </a:r>
              </a:p>
            </p:txBody>
          </p:sp>
          <p:sp>
            <p:nvSpPr>
              <p:cNvPr id="29755" name="Oval 11"/>
              <p:cNvSpPr>
                <a:spLocks noChangeArrowheads="1"/>
              </p:cNvSpPr>
              <p:nvPr/>
            </p:nvSpPr>
            <p:spPr bwMode="auto">
              <a:xfrm>
                <a:off x="2784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29756" name="Oval 12"/>
              <p:cNvSpPr>
                <a:spLocks noChangeArrowheads="1"/>
              </p:cNvSpPr>
              <p:nvPr/>
            </p:nvSpPr>
            <p:spPr bwMode="auto">
              <a:xfrm>
                <a:off x="2688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29757" name="Oval 13"/>
              <p:cNvSpPr>
                <a:spLocks noChangeArrowheads="1"/>
              </p:cNvSpPr>
              <p:nvPr/>
            </p:nvSpPr>
            <p:spPr bwMode="auto">
              <a:xfrm>
                <a:off x="2544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29758" name="Oval 14"/>
              <p:cNvSpPr>
                <a:spLocks noChangeArrowheads="1"/>
              </p:cNvSpPr>
              <p:nvPr/>
            </p:nvSpPr>
            <p:spPr bwMode="auto">
              <a:xfrm>
                <a:off x="2496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29759" name="Oval 15"/>
              <p:cNvSpPr>
                <a:spLocks noChangeArrowheads="1"/>
              </p:cNvSpPr>
              <p:nvPr/>
            </p:nvSpPr>
            <p:spPr bwMode="auto">
              <a:xfrm>
                <a:off x="2347" y="14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29760" name="Oval 16"/>
              <p:cNvSpPr>
                <a:spLocks noChangeArrowheads="1"/>
              </p:cNvSpPr>
              <p:nvPr/>
            </p:nvSpPr>
            <p:spPr bwMode="auto">
              <a:xfrm>
                <a:off x="2347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</p:grpSp>
        <p:grpSp>
          <p:nvGrpSpPr>
            <p:cNvPr id="29705" name="Group 108"/>
            <p:cNvGrpSpPr>
              <a:grpSpLocks/>
            </p:cNvGrpSpPr>
            <p:nvPr/>
          </p:nvGrpSpPr>
          <p:grpSpPr bwMode="auto">
            <a:xfrm>
              <a:off x="2790436" y="2329305"/>
              <a:ext cx="1295400" cy="762000"/>
              <a:chOff x="1968" y="2400"/>
              <a:chExt cx="816" cy="480"/>
            </a:xfrm>
          </p:grpSpPr>
          <p:sp>
            <p:nvSpPr>
              <p:cNvPr id="25" name="Text Box 73"/>
              <p:cNvSpPr txBox="1">
                <a:spLocks noChangeArrowheads="1"/>
              </p:cNvSpPr>
              <p:nvPr/>
            </p:nvSpPr>
            <p:spPr bwMode="auto">
              <a:xfrm>
                <a:off x="1968" y="2400"/>
                <a:ext cx="384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  <a:defRPr/>
                </a:pPr>
                <a:r>
                  <a:rPr lang="en-US" sz="4400" b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N</a:t>
                </a:r>
              </a:p>
            </p:txBody>
          </p:sp>
          <p:sp>
            <p:nvSpPr>
              <p:cNvPr id="29736" name="Oval 74"/>
              <p:cNvSpPr>
                <a:spLocks noChangeArrowheads="1"/>
              </p:cNvSpPr>
              <p:nvPr/>
            </p:nvSpPr>
            <p:spPr bwMode="auto">
              <a:xfrm>
                <a:off x="2400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29737" name="Oval 75"/>
              <p:cNvSpPr>
                <a:spLocks noChangeArrowheads="1"/>
              </p:cNvSpPr>
              <p:nvPr/>
            </p:nvSpPr>
            <p:spPr bwMode="auto">
              <a:xfrm>
                <a:off x="2304" y="26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29738" name="Oval 76"/>
              <p:cNvSpPr>
                <a:spLocks noChangeArrowheads="1"/>
              </p:cNvSpPr>
              <p:nvPr/>
            </p:nvSpPr>
            <p:spPr bwMode="auto">
              <a:xfrm>
                <a:off x="2304" y="26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29739" name="Oval 77"/>
              <p:cNvSpPr>
                <a:spLocks noChangeArrowheads="1"/>
              </p:cNvSpPr>
              <p:nvPr/>
            </p:nvSpPr>
            <p:spPr bwMode="auto">
              <a:xfrm>
                <a:off x="1968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29740" name="Oval 78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31" name="Text Box 79"/>
              <p:cNvSpPr txBox="1">
                <a:spLocks noChangeArrowheads="1"/>
              </p:cNvSpPr>
              <p:nvPr/>
            </p:nvSpPr>
            <p:spPr bwMode="auto">
              <a:xfrm>
                <a:off x="2400" y="2400"/>
                <a:ext cx="384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  <a:defRPr/>
                </a:pPr>
                <a:r>
                  <a:rPr lang="en-US" sz="4400" b="1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N</a:t>
                </a:r>
              </a:p>
            </p:txBody>
          </p:sp>
          <p:sp>
            <p:nvSpPr>
              <p:cNvPr id="29742" name="Oval 80"/>
              <p:cNvSpPr>
                <a:spLocks noChangeArrowheads="1"/>
              </p:cNvSpPr>
              <p:nvPr/>
            </p:nvSpPr>
            <p:spPr bwMode="auto">
              <a:xfrm>
                <a:off x="2400" y="26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29743" name="Oval 81"/>
              <p:cNvSpPr>
                <a:spLocks noChangeArrowheads="1"/>
              </p:cNvSpPr>
              <p:nvPr/>
            </p:nvSpPr>
            <p:spPr bwMode="auto">
              <a:xfrm>
                <a:off x="2736" y="26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29744" name="Oval 82"/>
              <p:cNvSpPr>
                <a:spLocks noChangeArrowheads="1"/>
              </p:cNvSpPr>
              <p:nvPr/>
            </p:nvSpPr>
            <p:spPr bwMode="auto">
              <a:xfrm>
                <a:off x="2400" y="26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29745" name="Oval 83"/>
              <p:cNvSpPr>
                <a:spLocks noChangeArrowheads="1"/>
              </p:cNvSpPr>
              <p:nvPr/>
            </p:nvSpPr>
            <p:spPr bwMode="auto">
              <a:xfrm>
                <a:off x="2304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29746" name="Oval 84"/>
              <p:cNvSpPr>
                <a:spLocks noChangeArrowheads="1"/>
              </p:cNvSpPr>
              <p:nvPr/>
            </p:nvSpPr>
            <p:spPr bwMode="auto">
              <a:xfrm>
                <a:off x="2736" y="26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29706" name="קבוצה 67"/>
            <p:cNvGrpSpPr>
              <a:grpSpLocks/>
            </p:cNvGrpSpPr>
            <p:nvPr/>
          </p:nvGrpSpPr>
          <p:grpSpPr bwMode="auto">
            <a:xfrm>
              <a:off x="5364088" y="2234952"/>
              <a:ext cx="685800" cy="762000"/>
              <a:chOff x="6732240" y="3429000"/>
              <a:chExt cx="685800" cy="762000"/>
            </a:xfrm>
          </p:grpSpPr>
          <p:sp>
            <p:nvSpPr>
              <p:cNvPr id="51" name="Text Box 3"/>
              <p:cNvSpPr txBox="1">
                <a:spLocks noChangeArrowheads="1"/>
              </p:cNvSpPr>
              <p:nvPr/>
            </p:nvSpPr>
            <p:spPr bwMode="auto">
              <a:xfrm>
                <a:off x="6731786" y="3429416"/>
                <a:ext cx="685834" cy="7620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  <a:defRPr/>
                </a:pPr>
                <a:r>
                  <a:rPr lang="en-US" sz="4400" b="1" dirty="0">
                    <a:solidFill>
                      <a:srgbClr val="CC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O</a:t>
                </a:r>
              </a:p>
            </p:txBody>
          </p:sp>
          <p:sp>
            <p:nvSpPr>
              <p:cNvPr id="29729" name="Oval 4"/>
              <p:cNvSpPr>
                <a:spLocks noChangeArrowheads="1"/>
              </p:cNvSpPr>
              <p:nvPr/>
            </p:nvSpPr>
            <p:spPr bwMode="auto">
              <a:xfrm>
                <a:off x="7265640" y="3810000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29730" name="Oval 5"/>
              <p:cNvSpPr>
                <a:spLocks noChangeArrowheads="1"/>
              </p:cNvSpPr>
              <p:nvPr/>
            </p:nvSpPr>
            <p:spPr bwMode="auto">
              <a:xfrm>
                <a:off x="7267228" y="3733800"/>
                <a:ext cx="74613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29731" name="Oval 6"/>
              <p:cNvSpPr>
                <a:spLocks noChangeArrowheads="1"/>
              </p:cNvSpPr>
              <p:nvPr/>
            </p:nvSpPr>
            <p:spPr bwMode="auto">
              <a:xfrm>
                <a:off x="7037040" y="4038600"/>
                <a:ext cx="74613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29732" name="Oval 7"/>
              <p:cNvSpPr>
                <a:spLocks noChangeArrowheads="1"/>
              </p:cNvSpPr>
              <p:nvPr/>
            </p:nvSpPr>
            <p:spPr bwMode="auto">
              <a:xfrm>
                <a:off x="6960840" y="4038600"/>
                <a:ext cx="74613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29733" name="Oval 8"/>
              <p:cNvSpPr>
                <a:spLocks noChangeArrowheads="1"/>
              </p:cNvSpPr>
              <p:nvPr/>
            </p:nvSpPr>
            <p:spPr bwMode="auto">
              <a:xfrm>
                <a:off x="6762328" y="3789040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29734" name="Oval 11"/>
              <p:cNvSpPr>
                <a:spLocks noChangeArrowheads="1"/>
              </p:cNvSpPr>
              <p:nvPr/>
            </p:nvSpPr>
            <p:spPr bwMode="auto">
              <a:xfrm>
                <a:off x="6978352" y="3496816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</p:grpSp>
        <p:grpSp>
          <p:nvGrpSpPr>
            <p:cNvPr id="29707" name="קבוצה 65"/>
            <p:cNvGrpSpPr>
              <a:grpSpLocks/>
            </p:cNvGrpSpPr>
            <p:nvPr/>
          </p:nvGrpSpPr>
          <p:grpSpPr bwMode="auto">
            <a:xfrm>
              <a:off x="2843808" y="2970935"/>
              <a:ext cx="2180840" cy="1394169"/>
              <a:chOff x="2964946" y="2933518"/>
              <a:chExt cx="2180840" cy="1394169"/>
            </a:xfrm>
          </p:grpSpPr>
          <p:sp>
            <p:nvSpPr>
              <p:cNvPr id="38" name="Text Box 73"/>
              <p:cNvSpPr txBox="1">
                <a:spLocks noChangeArrowheads="1"/>
              </p:cNvSpPr>
              <p:nvPr/>
            </p:nvSpPr>
            <p:spPr bwMode="auto">
              <a:xfrm rot="20488103">
                <a:off x="3890844" y="3164786"/>
                <a:ext cx="609630" cy="7636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  <a:defRPr/>
                </a:pPr>
                <a:r>
                  <a:rPr lang="en-US" sz="44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C</a:t>
                </a:r>
              </a:p>
            </p:txBody>
          </p:sp>
          <p:sp>
            <p:nvSpPr>
              <p:cNvPr id="29711" name="Oval 74"/>
              <p:cNvSpPr>
                <a:spLocks noChangeArrowheads="1"/>
              </p:cNvSpPr>
              <p:nvPr/>
            </p:nvSpPr>
            <p:spPr bwMode="auto">
              <a:xfrm rot="-1111897">
                <a:off x="4538999" y="3295118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29712" name="Oval 75"/>
              <p:cNvSpPr>
                <a:spLocks noChangeArrowheads="1"/>
              </p:cNvSpPr>
              <p:nvPr/>
            </p:nvSpPr>
            <p:spPr bwMode="auto">
              <a:xfrm rot="-1111897">
                <a:off x="4421311" y="3453892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29713" name="Oval 76"/>
              <p:cNvSpPr>
                <a:spLocks noChangeArrowheads="1"/>
              </p:cNvSpPr>
              <p:nvPr/>
            </p:nvSpPr>
            <p:spPr bwMode="auto">
              <a:xfrm rot="-1111897">
                <a:off x="4438118" y="3511142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29714" name="Oval 77"/>
              <p:cNvSpPr>
                <a:spLocks noChangeArrowheads="1"/>
              </p:cNvSpPr>
              <p:nvPr/>
            </p:nvSpPr>
            <p:spPr bwMode="auto">
              <a:xfrm rot="-1111897">
                <a:off x="3893537" y="3562412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29715" name="Oval 78"/>
              <p:cNvSpPr>
                <a:spLocks noChangeArrowheads="1"/>
              </p:cNvSpPr>
              <p:nvPr/>
            </p:nvSpPr>
            <p:spPr bwMode="auto">
              <a:xfrm rot="-1111897">
                <a:off x="3919285" y="3634130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44" name="Text Box 79"/>
              <p:cNvSpPr txBox="1">
                <a:spLocks noChangeArrowheads="1"/>
              </p:cNvSpPr>
              <p:nvPr/>
            </p:nvSpPr>
            <p:spPr bwMode="auto">
              <a:xfrm rot="20078840">
                <a:off x="4535401" y="2933000"/>
                <a:ext cx="609630" cy="7620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  <a:defRPr/>
                </a:pPr>
                <a:r>
                  <a:rPr lang="en-US" sz="4400" b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N</a:t>
                </a:r>
              </a:p>
            </p:txBody>
          </p:sp>
          <p:sp>
            <p:nvSpPr>
              <p:cNvPr id="29717" name="Oval 80"/>
              <p:cNvSpPr>
                <a:spLocks noChangeArrowheads="1"/>
              </p:cNvSpPr>
              <p:nvPr/>
            </p:nvSpPr>
            <p:spPr bwMode="auto">
              <a:xfrm rot="-1111897">
                <a:off x="4564747" y="3367126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29718" name="Oval 81"/>
              <p:cNvSpPr>
                <a:spLocks noChangeArrowheads="1"/>
              </p:cNvSpPr>
              <p:nvPr/>
            </p:nvSpPr>
            <p:spPr bwMode="auto">
              <a:xfrm rot="-1111897">
                <a:off x="5014182" y="3151102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29719" name="Oval 82"/>
              <p:cNvSpPr>
                <a:spLocks noChangeArrowheads="1"/>
              </p:cNvSpPr>
              <p:nvPr/>
            </p:nvSpPr>
            <p:spPr bwMode="auto">
              <a:xfrm rot="-1111897">
                <a:off x="4582134" y="3439134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29720" name="Oval 83"/>
              <p:cNvSpPr>
                <a:spLocks noChangeArrowheads="1"/>
              </p:cNvSpPr>
              <p:nvPr/>
            </p:nvSpPr>
            <p:spPr bwMode="auto">
              <a:xfrm rot="-1111897">
                <a:off x="4395563" y="3382174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29721" name="Oval 84"/>
              <p:cNvSpPr>
                <a:spLocks noChangeArrowheads="1"/>
              </p:cNvSpPr>
              <p:nvPr/>
            </p:nvSpPr>
            <p:spPr bwMode="auto">
              <a:xfrm rot="-1111897">
                <a:off x="5039930" y="3222820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>
                  <a:solidFill>
                    <a:srgbClr val="0070C0"/>
                  </a:solidFill>
                </a:endParaRPr>
              </a:p>
            </p:txBody>
          </p:sp>
          <p:sp>
            <p:nvSpPr>
              <p:cNvPr id="58" name="Text Box 10"/>
              <p:cNvSpPr txBox="1">
                <a:spLocks noChangeArrowheads="1"/>
              </p:cNvSpPr>
              <p:nvPr/>
            </p:nvSpPr>
            <p:spPr bwMode="auto">
              <a:xfrm rot="20268502">
                <a:off x="3408221" y="3369583"/>
                <a:ext cx="684246" cy="7636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  <a:defRPr/>
                </a:pPr>
                <a:r>
                  <a:rPr lang="en-US" sz="4400" b="1" dirty="0">
                    <a:solidFill>
                      <a:srgbClr val="CC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O</a:t>
                </a:r>
              </a:p>
            </p:txBody>
          </p:sp>
          <p:sp>
            <p:nvSpPr>
              <p:cNvPr id="29723" name="Oval 13"/>
              <p:cNvSpPr>
                <a:spLocks noChangeArrowheads="1"/>
              </p:cNvSpPr>
              <p:nvPr/>
            </p:nvSpPr>
            <p:spPr bwMode="auto">
              <a:xfrm rot="-1047137">
                <a:off x="3838055" y="3942729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29724" name="Oval 14"/>
              <p:cNvSpPr>
                <a:spLocks noChangeArrowheads="1"/>
              </p:cNvSpPr>
              <p:nvPr/>
            </p:nvSpPr>
            <p:spPr bwMode="auto">
              <a:xfrm rot="-1047137">
                <a:off x="3766047" y="3991199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29725" name="Oval 15"/>
              <p:cNvSpPr>
                <a:spLocks noChangeArrowheads="1"/>
              </p:cNvSpPr>
              <p:nvPr/>
            </p:nvSpPr>
            <p:spPr bwMode="auto">
              <a:xfrm rot="-1047137">
                <a:off x="3429545" y="3870722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29726" name="Oval 16"/>
              <p:cNvSpPr>
                <a:spLocks noChangeArrowheads="1"/>
              </p:cNvSpPr>
              <p:nvPr/>
            </p:nvSpPr>
            <p:spPr bwMode="auto">
              <a:xfrm rot="-1047137">
                <a:off x="3406007" y="3775175"/>
                <a:ext cx="76200" cy="76200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 rtl="0"/>
                <a:endParaRPr lang="he-IL"/>
              </a:p>
            </p:txBody>
          </p:sp>
          <p:sp>
            <p:nvSpPr>
              <p:cNvPr id="65" name="Text Box 3"/>
              <p:cNvSpPr txBox="1">
                <a:spLocks noChangeArrowheads="1"/>
              </p:cNvSpPr>
              <p:nvPr/>
            </p:nvSpPr>
            <p:spPr bwMode="auto">
              <a:xfrm rot="20095281">
                <a:off x="2965286" y="3566443"/>
                <a:ext cx="685834" cy="7620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rtl="0">
                  <a:spcBef>
                    <a:spcPct val="50000"/>
                  </a:spcBef>
                  <a:defRPr/>
                </a:pPr>
                <a:r>
                  <a:rPr lang="en-US" sz="4400" b="1" dirty="0">
                    <a:solidFill>
                      <a:schemeClr val="bg1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H</a:t>
                </a:r>
              </a:p>
            </p:txBody>
          </p:sp>
        </p:grpSp>
        <p:sp>
          <p:nvSpPr>
            <p:cNvPr id="29708" name="Oval 13"/>
            <p:cNvSpPr>
              <a:spLocks noChangeArrowheads="1"/>
            </p:cNvSpPr>
            <p:nvPr/>
          </p:nvSpPr>
          <p:spPr bwMode="auto">
            <a:xfrm rot="-1047137">
              <a:off x="3478015" y="3510681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  <p:sp>
          <p:nvSpPr>
            <p:cNvPr id="29709" name="Oval 14"/>
            <p:cNvSpPr>
              <a:spLocks noChangeArrowheads="1"/>
            </p:cNvSpPr>
            <p:nvPr/>
          </p:nvSpPr>
          <p:spPr bwMode="auto">
            <a:xfrm rot="-1047137">
              <a:off x="3406007" y="3559151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rtl="0"/>
              <a:endParaRPr lang="he-I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75" y="419100"/>
            <a:ext cx="8215313" cy="460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30723" name="Rectangle 14"/>
          <p:cNvSpPr>
            <a:spLocks noChangeArrowheads="1"/>
          </p:cNvSpPr>
          <p:nvPr/>
        </p:nvSpPr>
        <p:spPr bwMode="auto">
          <a:xfrm>
            <a:off x="1042988" y="4029075"/>
            <a:ext cx="72866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ar-LB" b="1" dirty="0" smtClean="0">
                <a:solidFill>
                  <a:srgbClr val="FF6600"/>
                </a:solidFill>
              </a:rPr>
              <a:t>مصطلحات هامة</a:t>
            </a:r>
            <a:r>
              <a:rPr lang="he-IL" b="1" dirty="0" smtClean="0">
                <a:solidFill>
                  <a:srgbClr val="FF6600"/>
                </a:solidFill>
              </a:rPr>
              <a:t>: </a:t>
            </a:r>
            <a:endParaRPr lang="he-IL" b="1" dirty="0">
              <a:solidFill>
                <a:srgbClr val="FF6600"/>
              </a:solidFill>
            </a:endParaRPr>
          </a:p>
          <a:p>
            <a:pPr eaLnBrk="0" hangingPunct="0"/>
            <a:r>
              <a:rPr lang="ar-LB" dirty="0" smtClean="0"/>
              <a:t>صيغة جزيئية، صيغة بنائية جزيئية، صيغة تمثيل الكتروني، قانون الاكتيت، </a:t>
            </a:r>
            <a:r>
              <a:rPr lang="ar-LB" smtClean="0"/>
              <a:t>الكترو تكافؤ</a:t>
            </a:r>
            <a:endParaRPr lang="he-IL" dirty="0"/>
          </a:p>
          <a:p>
            <a:pPr eaLnBrk="0" hangingPunct="0"/>
            <a:endParaRPr lang="en-US" dirty="0"/>
          </a:p>
        </p:txBody>
      </p:sp>
      <p:sp>
        <p:nvSpPr>
          <p:cNvPr id="30724" name="Rectangle 15"/>
          <p:cNvSpPr>
            <a:spLocks noChangeArrowheads="1"/>
          </p:cNvSpPr>
          <p:nvPr/>
        </p:nvSpPr>
        <p:spPr bwMode="auto">
          <a:xfrm>
            <a:off x="7575028" y="500063"/>
            <a:ext cx="8418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LB" b="1" dirty="0" smtClean="0">
                <a:solidFill>
                  <a:srgbClr val="1D4C72"/>
                </a:solidFill>
              </a:rPr>
              <a:t>ملخص</a:t>
            </a:r>
            <a:r>
              <a:rPr lang="he-IL" b="1" dirty="0" smtClean="0">
                <a:solidFill>
                  <a:srgbClr val="1D4C72"/>
                </a:solidFill>
              </a:rPr>
              <a:t>: </a:t>
            </a:r>
            <a:endParaRPr lang="he-IL" b="1" dirty="0">
              <a:solidFill>
                <a:srgbClr val="1D4C72"/>
              </a:solidFill>
            </a:endParaRPr>
          </a:p>
        </p:txBody>
      </p:sp>
      <p:sp>
        <p:nvSpPr>
          <p:cNvPr id="7" name="Rectangle 13"/>
          <p:cNvSpPr/>
          <p:nvPr/>
        </p:nvSpPr>
        <p:spPr>
          <a:xfrm>
            <a:off x="250825" y="1004888"/>
            <a:ext cx="8143875" cy="2303462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يجب معرفة أنواع الصيغ للمواد الجزيئية وطريقة رسمها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ينصح العمل بحسب الاستراتيجية التي شرحت او بالاعتماد على استراتيجية اخرى بناها الطالب</a:t>
            </a:r>
            <a:r>
              <a:rPr lang="he-IL" dirty="0" smtClean="0">
                <a:solidFill>
                  <a:schemeClr val="tx1"/>
                </a:solidFill>
              </a:rPr>
              <a:t>. </a:t>
            </a:r>
            <a:endParaRPr lang="he-IL" dirty="0">
              <a:solidFill>
                <a:schemeClr val="tx1"/>
              </a:solidFill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dirty="0" err="1" smtClean="0">
                <a:solidFill>
                  <a:schemeClr val="tx1"/>
                </a:solidFill>
              </a:rPr>
              <a:t>ذرات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dirty="0" err="1" smtClean="0">
                <a:solidFill>
                  <a:schemeClr val="tx1"/>
                </a:solidFill>
              </a:rPr>
              <a:t>لافلزية</a:t>
            </a:r>
            <a:r>
              <a:rPr lang="ar-LB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ترتبط مكونة جزيئات، بحيث تكمل كل الذرات مستوياتها</a:t>
            </a:r>
            <a:r>
              <a:rPr lang="he-IL" dirty="0" smtClean="0">
                <a:solidFill>
                  <a:schemeClr val="tx1"/>
                </a:solidFill>
              </a:rPr>
              <a:t>.</a:t>
            </a:r>
            <a:endParaRPr lang="he-IL" dirty="0">
              <a:solidFill>
                <a:schemeClr val="tx1"/>
              </a:solidFill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r>
              <a:rPr lang="he-IL" dirty="0">
                <a:solidFill>
                  <a:schemeClr val="tx1"/>
                </a:solidFill>
              </a:rPr>
              <a:t> </a:t>
            </a:r>
            <a:r>
              <a:rPr lang="ar-LB" b="1" dirty="0" smtClean="0">
                <a:solidFill>
                  <a:srgbClr val="FF6600"/>
                </a:solidFill>
              </a:rPr>
              <a:t>انتبه</a:t>
            </a:r>
            <a:r>
              <a:rPr lang="he-IL" dirty="0" smtClean="0">
                <a:solidFill>
                  <a:srgbClr val="FF0000"/>
                </a:solidFill>
              </a:rPr>
              <a:t>: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ar-LB" dirty="0" smtClean="0">
                <a:solidFill>
                  <a:schemeClr val="tx1"/>
                </a:solidFill>
              </a:rPr>
              <a:t>يوجد مركبات بها بعض الذرات لا تحقق قانون الاكتيت</a:t>
            </a:r>
            <a:r>
              <a:rPr lang="he-IL" dirty="0" smtClean="0">
                <a:solidFill>
                  <a:schemeClr val="tx1"/>
                </a:solidFill>
              </a:rPr>
              <a:t> (</a:t>
            </a:r>
            <a:r>
              <a:rPr lang="ar-LB" dirty="0" smtClean="0">
                <a:solidFill>
                  <a:schemeClr val="tx1"/>
                </a:solidFill>
              </a:rPr>
              <a:t>ملء مستوى الكتروني</a:t>
            </a:r>
            <a:r>
              <a:rPr lang="he-IL" dirty="0" smtClean="0">
                <a:solidFill>
                  <a:schemeClr val="tx1"/>
                </a:solidFill>
              </a:rPr>
              <a:t>). </a:t>
            </a:r>
            <a:endParaRPr lang="he-IL" dirty="0">
              <a:solidFill>
                <a:schemeClr val="tx1"/>
              </a:solidFill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Blip>
                <a:blip r:embed="rId3"/>
              </a:buBlip>
              <a:defRPr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30726" name="כותרת 8"/>
          <p:cNvSpPr>
            <a:spLocks noGrp="1"/>
          </p:cNvSpPr>
          <p:nvPr>
            <p:ph type="ctrTitle"/>
          </p:nvPr>
        </p:nvSpPr>
        <p:spPr bwMode="auto">
          <a:xfrm>
            <a:off x="785813" y="-12700"/>
            <a:ext cx="7772400" cy="3698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dirty="0" smtClean="0">
                <a:cs typeface="Arial" charset="0"/>
              </a:rPr>
              <a:t>ملخص صيغ مواد جزيئية</a:t>
            </a:r>
            <a:endParaRPr sz="2000" dirty="0">
              <a:cs typeface="Arial" charset="0"/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A75BA-F8A0-440F-AEF0-1C96DBDEE60C}" type="slidenum">
              <a:rPr lang="he-IL" smtClean="0"/>
              <a:pPr>
                <a:defRPr/>
              </a:pPr>
              <a:t>26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כותרת 1"/>
          <p:cNvSpPr>
            <a:spLocks noGrp="1"/>
          </p:cNvSpPr>
          <p:nvPr>
            <p:ph type="ctrTitle"/>
          </p:nvPr>
        </p:nvSpPr>
        <p:spPr bwMode="auto">
          <a:xfrm>
            <a:off x="785813" y="44450"/>
            <a:ext cx="7772400" cy="3698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dirty="0" smtClean="0">
                <a:cs typeface="Arial" charset="0"/>
              </a:rPr>
              <a:t>اجابة لسؤال</a:t>
            </a:r>
            <a:r>
              <a:rPr sz="2000" dirty="0" smtClean="0">
                <a:cs typeface="Arial" charset="0"/>
              </a:rPr>
              <a:t> </a:t>
            </a:r>
            <a:r>
              <a:rPr sz="2000" dirty="0">
                <a:cs typeface="Arial" charset="0"/>
              </a:rPr>
              <a:t>1</a:t>
            </a:r>
          </a:p>
        </p:txBody>
      </p:sp>
      <p:sp>
        <p:nvSpPr>
          <p:cNvPr id="8" name="Rectangle 12"/>
          <p:cNvSpPr/>
          <p:nvPr/>
        </p:nvSpPr>
        <p:spPr>
          <a:xfrm>
            <a:off x="250825" y="3222625"/>
            <a:ext cx="8196263" cy="642938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chemeClr val="tx1"/>
                </a:solidFill>
              </a:rPr>
              <a:t>اجابة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chemeClr val="tx1"/>
                </a:solidFill>
              </a:rPr>
              <a:t>هيدروجين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he-IL" dirty="0">
                <a:solidFill>
                  <a:schemeClr val="tx1"/>
                </a:solidFill>
              </a:rPr>
              <a:t>– 1    </a:t>
            </a:r>
            <a:r>
              <a:rPr lang="ar-LB" dirty="0" smtClean="0">
                <a:solidFill>
                  <a:schemeClr val="tx1"/>
                </a:solidFill>
              </a:rPr>
              <a:t>أكسجين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he-IL" dirty="0">
                <a:solidFill>
                  <a:schemeClr val="tx1"/>
                </a:solidFill>
              </a:rPr>
              <a:t>– 6     </a:t>
            </a:r>
            <a:r>
              <a:rPr lang="ar-LB" dirty="0" smtClean="0">
                <a:solidFill>
                  <a:schemeClr val="tx1"/>
                </a:solidFill>
              </a:rPr>
              <a:t>كسينون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he-IL" dirty="0">
                <a:solidFill>
                  <a:schemeClr val="tx1"/>
                </a:solidFill>
              </a:rPr>
              <a:t>– 8      </a:t>
            </a:r>
            <a:r>
              <a:rPr lang="ar-LB" dirty="0" smtClean="0">
                <a:solidFill>
                  <a:schemeClr val="tx1"/>
                </a:solidFill>
              </a:rPr>
              <a:t>كربون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he-IL" dirty="0">
                <a:solidFill>
                  <a:schemeClr val="tx1"/>
                </a:solidFill>
              </a:rPr>
              <a:t>– 4     </a:t>
            </a:r>
            <a:r>
              <a:rPr lang="ar-LB" dirty="0" smtClean="0">
                <a:solidFill>
                  <a:schemeClr val="tx1"/>
                </a:solidFill>
              </a:rPr>
              <a:t>يود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he-IL" dirty="0">
                <a:solidFill>
                  <a:schemeClr val="tx1"/>
                </a:solidFill>
              </a:rPr>
              <a:t>– 7    </a:t>
            </a:r>
            <a:r>
              <a:rPr lang="ar-LB" dirty="0" smtClean="0">
                <a:solidFill>
                  <a:schemeClr val="tx1"/>
                </a:solidFill>
              </a:rPr>
              <a:t>كالسيوم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he-IL" dirty="0">
                <a:solidFill>
                  <a:schemeClr val="tx1"/>
                </a:solidFill>
              </a:rPr>
              <a:t>– 2</a:t>
            </a:r>
            <a:endParaRPr lang="he-I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214F649C-D223-45DD-AD25-1DB6D53292F5}" type="slidenum">
              <a:rPr lang="he-IL" smtClean="0"/>
              <a:pPr>
                <a:defRPr/>
              </a:pPr>
              <a:t>3</a:t>
            </a:fld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1714500" y="1916113"/>
            <a:ext cx="6745288" cy="923925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1: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ما هو عدد الكترونات التكافؤ في الذرات التالية:</a:t>
            </a:r>
            <a:r>
              <a:rPr lang="ar-LB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ه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يدروجين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أكسجين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كسينون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dirty="0" err="1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Xe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كربون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يود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كالسيوم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Ca</a:t>
            </a:r>
            <a:r>
              <a:rPr lang="he-IL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?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95288" y="642938"/>
            <a:ext cx="8064500" cy="106182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LB" b="1" dirty="0" smtClean="0">
                <a:solidFill>
                  <a:srgbClr val="FF6600"/>
                </a:solidFill>
              </a:rPr>
              <a:t>الكترونات تكافؤ</a:t>
            </a:r>
            <a:r>
              <a:rPr lang="he-IL" b="1" dirty="0" smtClean="0">
                <a:solidFill>
                  <a:srgbClr val="FF6600"/>
                </a:solidFill>
              </a:rPr>
              <a:t> </a:t>
            </a:r>
            <a:r>
              <a:rPr lang="ar-LB" dirty="0" smtClean="0"/>
              <a:t>هي الكترونات موجودة في المستوى الخارجي للذرة، والتي يمكنها المشاركة في رباط</a:t>
            </a:r>
            <a:r>
              <a:rPr lang="he-IL" dirty="0" smtClean="0"/>
              <a:t>. </a:t>
            </a:r>
            <a:r>
              <a:rPr lang="ar-LB" dirty="0" smtClean="0"/>
              <a:t>عددها يتراوح بين واحد لثمانية</a:t>
            </a:r>
            <a:r>
              <a:rPr lang="he-IL" dirty="0" smtClean="0"/>
              <a:t>. </a:t>
            </a:r>
            <a:endParaRPr lang="he-IL" dirty="0"/>
          </a:p>
          <a:p>
            <a:pPr>
              <a:spcBef>
                <a:spcPct val="50000"/>
              </a:spcBef>
            </a:pPr>
            <a:r>
              <a:rPr lang="ar-LB" dirty="0" smtClean="0"/>
              <a:t>عدد الكترونات التكافؤ مساو لرقم العمود في </a:t>
            </a:r>
            <a:r>
              <a:rPr lang="ar-SA" dirty="0" smtClean="0"/>
              <a:t>الجدول</a:t>
            </a:r>
            <a:r>
              <a:rPr lang="ar-LB" dirty="0" smtClean="0"/>
              <a:t> الدوري</a:t>
            </a:r>
            <a:r>
              <a:rPr lang="he-IL" dirty="0" smtClean="0"/>
              <a:t>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כותרת 1"/>
          <p:cNvSpPr>
            <a:spLocks noGrp="1"/>
          </p:cNvSpPr>
          <p:nvPr>
            <p:ph type="ctrTitle"/>
          </p:nvPr>
        </p:nvSpPr>
        <p:spPr bwMode="auto">
          <a:xfrm>
            <a:off x="785813" y="130175"/>
            <a:ext cx="7772400" cy="3698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1800" dirty="0" smtClean="0">
                <a:cs typeface="Arial" charset="0"/>
              </a:rPr>
              <a:t>صيغة جزيئية، سؤال </a:t>
            </a:r>
            <a:r>
              <a:rPr sz="1800" dirty="0" smtClean="0">
                <a:cs typeface="Arial" charset="0"/>
              </a:rPr>
              <a:t>2</a:t>
            </a:r>
            <a:endParaRPr sz="1800" dirty="0">
              <a:cs typeface="Arial" charset="0"/>
            </a:endParaRPr>
          </a:p>
        </p:txBody>
      </p:sp>
      <p:sp>
        <p:nvSpPr>
          <p:cNvPr id="8195" name="Text Box 15"/>
          <p:cNvSpPr txBox="1">
            <a:spLocks noChangeArrowheads="1"/>
          </p:cNvSpPr>
          <p:nvPr/>
        </p:nvSpPr>
        <p:spPr bwMode="auto">
          <a:xfrm>
            <a:off x="395288" y="571500"/>
            <a:ext cx="8089900" cy="5078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ar-LB" b="1" dirty="0" smtClean="0">
                <a:solidFill>
                  <a:srgbClr val="FF6600"/>
                </a:solidFill>
              </a:rPr>
              <a:t>صيغة جزيئية</a:t>
            </a:r>
            <a:r>
              <a:rPr lang="he-IL" b="1" dirty="0" smtClean="0">
                <a:solidFill>
                  <a:srgbClr val="FF6600"/>
                </a:solidFill>
              </a:rPr>
              <a:t> </a:t>
            </a:r>
            <a:r>
              <a:rPr lang="ar-LB" dirty="0" smtClean="0"/>
              <a:t>هي صيغة تمثل أو ترمز لمادة جزيئية. ملخص بها كل أنواع الذرات وعددها</a:t>
            </a:r>
            <a:r>
              <a:rPr lang="he-IL" dirty="0" smtClean="0"/>
              <a:t>. 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1476375" y="1866900"/>
            <a:ext cx="6983413" cy="923330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2 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سجلوا الصيغة الجزيئية للمواد التالية: ثاني أكسيد الكربون، ماء، اكسجين، سليكون رباعي الهيدروجين، سكر – جلوكوز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6C4ECC4A-F544-4967-A675-D7753AA336E0}" type="slidenum">
              <a:rPr lang="he-IL" smtClean="0"/>
              <a:pPr>
                <a:defRPr/>
              </a:pPr>
              <a:t>4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כותרת 1"/>
          <p:cNvSpPr>
            <a:spLocks noGrp="1"/>
          </p:cNvSpPr>
          <p:nvPr>
            <p:ph type="ctrTitle"/>
          </p:nvPr>
        </p:nvSpPr>
        <p:spPr bwMode="auto">
          <a:xfrm>
            <a:off x="785813" y="130175"/>
            <a:ext cx="7772400" cy="3698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1800" dirty="0" smtClean="0">
                <a:cs typeface="Arial" charset="0"/>
              </a:rPr>
              <a:t>اجابة لسؤال</a:t>
            </a:r>
            <a:r>
              <a:rPr sz="1800" dirty="0" smtClean="0">
                <a:cs typeface="Arial" charset="0"/>
              </a:rPr>
              <a:t> </a:t>
            </a:r>
            <a:r>
              <a:rPr sz="1800" dirty="0">
                <a:cs typeface="Arial" charset="0"/>
              </a:rPr>
              <a:t>2</a:t>
            </a:r>
          </a:p>
        </p:txBody>
      </p:sp>
      <p:sp>
        <p:nvSpPr>
          <p:cNvPr id="9" name="Rectangle 12"/>
          <p:cNvSpPr/>
          <p:nvPr/>
        </p:nvSpPr>
        <p:spPr>
          <a:xfrm>
            <a:off x="323850" y="2947988"/>
            <a:ext cx="8135938" cy="1655762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chemeClr val="tx1"/>
                </a:solidFill>
              </a:rPr>
              <a:t>اجابة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b="1" dirty="0">
              <a:solidFill>
                <a:schemeClr val="tx1"/>
              </a:solidFill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chemeClr val="tx1"/>
                </a:solidFill>
              </a:rPr>
              <a:t>ثاني اكسيد الكربون -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CO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he-IL" dirty="0">
                <a:solidFill>
                  <a:schemeClr val="tx1"/>
                </a:solidFill>
              </a:rPr>
              <a:t>           </a:t>
            </a:r>
            <a:r>
              <a:rPr lang="ar-LB" dirty="0" smtClean="0">
                <a:solidFill>
                  <a:schemeClr val="tx1"/>
                </a:solidFill>
              </a:rPr>
              <a:t>ماء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he-IL" dirty="0">
                <a:solidFill>
                  <a:schemeClr val="tx1"/>
                </a:solidFill>
              </a:rPr>
              <a:t>– </a:t>
            </a: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O</a:t>
            </a:r>
            <a:r>
              <a:rPr lang="he-IL" dirty="0">
                <a:solidFill>
                  <a:schemeClr val="tx1"/>
                </a:solidFill>
              </a:rPr>
              <a:t>              </a:t>
            </a:r>
            <a:r>
              <a:rPr lang="ar-LB" dirty="0" smtClean="0">
                <a:solidFill>
                  <a:schemeClr val="tx1"/>
                </a:solidFill>
              </a:rPr>
              <a:t>أكسجين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he-IL" dirty="0">
                <a:solidFill>
                  <a:schemeClr val="tx1"/>
                </a:solidFill>
              </a:rPr>
              <a:t>– </a:t>
            </a:r>
            <a:r>
              <a:rPr lang="en-US" dirty="0">
                <a:solidFill>
                  <a:schemeClr val="tx1"/>
                </a:solidFill>
              </a:rPr>
              <a:t>O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he-IL" dirty="0">
                <a:solidFill>
                  <a:schemeClr val="tx1"/>
                </a:solidFill>
              </a:rPr>
              <a:t>     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chemeClr val="tx1"/>
                </a:solidFill>
              </a:rPr>
              <a:t>سيليكون رباعي الهيدروجين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he-IL" dirty="0">
                <a:solidFill>
                  <a:schemeClr val="tx1"/>
                </a:solidFill>
              </a:rPr>
              <a:t>– </a:t>
            </a:r>
            <a:r>
              <a:rPr lang="en-US" dirty="0">
                <a:solidFill>
                  <a:schemeClr val="tx1"/>
                </a:solidFill>
              </a:rPr>
              <a:t>SiH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r>
              <a:rPr lang="he-IL" dirty="0">
                <a:solidFill>
                  <a:schemeClr val="tx1"/>
                </a:solidFill>
              </a:rPr>
              <a:t>         </a:t>
            </a:r>
            <a:r>
              <a:rPr lang="ar-LB" dirty="0" smtClean="0">
                <a:solidFill>
                  <a:schemeClr val="tx1"/>
                </a:solidFill>
              </a:rPr>
              <a:t>سكر</a:t>
            </a:r>
            <a:r>
              <a:rPr lang="he-IL" dirty="0" smtClean="0">
                <a:solidFill>
                  <a:schemeClr val="tx1"/>
                </a:solidFill>
              </a:rPr>
              <a:t> </a:t>
            </a:r>
            <a:r>
              <a:rPr lang="he-IL" dirty="0">
                <a:solidFill>
                  <a:schemeClr val="tx1"/>
                </a:solidFill>
              </a:rPr>
              <a:t>– </a:t>
            </a:r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baseline="-25000" dirty="0">
                <a:solidFill>
                  <a:schemeClr val="tx1"/>
                </a:solidFill>
              </a:rPr>
              <a:t>6</a:t>
            </a: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-25000" dirty="0">
                <a:solidFill>
                  <a:schemeClr val="tx1"/>
                </a:solidFill>
              </a:rPr>
              <a:t>12</a:t>
            </a:r>
            <a:r>
              <a:rPr lang="en-US" dirty="0">
                <a:solidFill>
                  <a:schemeClr val="tx1"/>
                </a:solidFill>
              </a:rPr>
              <a:t>O</a:t>
            </a:r>
            <a:r>
              <a:rPr lang="en-US" baseline="-25000" dirty="0">
                <a:solidFill>
                  <a:schemeClr val="tx1"/>
                </a:solidFill>
              </a:rPr>
              <a:t>6</a:t>
            </a:r>
            <a:endParaRPr lang="he-IL" baseline="-25000" dirty="0">
              <a:solidFill>
                <a:schemeClr val="tx1"/>
              </a:solidFill>
            </a:endParaRPr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8AED65E2-FE32-4C2A-84AC-65B93F0FA259}" type="slidenum">
              <a:rPr lang="he-IL" smtClean="0"/>
              <a:pPr>
                <a:defRPr/>
              </a:pPr>
              <a:t>5</a:t>
            </a:fld>
            <a:endParaRPr lang="he-IL" dirty="0"/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395288" y="571500"/>
            <a:ext cx="8089900" cy="5078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ar-LB" b="1" dirty="0" smtClean="0">
                <a:solidFill>
                  <a:srgbClr val="FF6600"/>
                </a:solidFill>
              </a:rPr>
              <a:t>صيغة جزيئية</a:t>
            </a:r>
            <a:r>
              <a:rPr lang="he-IL" b="1" dirty="0" smtClean="0">
                <a:solidFill>
                  <a:srgbClr val="FF6600"/>
                </a:solidFill>
              </a:rPr>
              <a:t> </a:t>
            </a:r>
            <a:r>
              <a:rPr lang="ar-LB" dirty="0" smtClean="0"/>
              <a:t>هي صيغة تمثل أو ترمز لمادة جزيئية. ملخص بها كل أنواع الذرات وعددها</a:t>
            </a:r>
            <a:r>
              <a:rPr lang="he-IL" dirty="0" smtClean="0"/>
              <a:t>. 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1476375" y="1866900"/>
            <a:ext cx="6983413" cy="923330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2 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سجلوا الصيغة الجزيئية للمواد التالية: ثاني أكسيد الكربون، ماء، اكسجين، سليكون رباعي الهيدروجين، سكر – جلوكوز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ctrTitle"/>
          </p:nvPr>
        </p:nvSpPr>
        <p:spPr bwMode="auto">
          <a:xfrm>
            <a:off x="714375" y="44450"/>
            <a:ext cx="7772400" cy="3698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dirty="0" smtClean="0">
                <a:cs typeface="Arial" charset="0"/>
              </a:rPr>
              <a:t>صيغ تمثيل الكترونية</a:t>
            </a:r>
            <a:endParaRPr sz="2000" dirty="0">
              <a:cs typeface="Arial" charset="0"/>
            </a:endParaRPr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468313" y="549275"/>
            <a:ext cx="7961312" cy="2308324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ar-LB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صيغة تمثيل الكترونية</a:t>
            </a:r>
            <a:r>
              <a:rPr lang="he-IL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هي صيغة تمثل ذرات وجزيئات والكترونات التكافؤ بداخلها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الالكترونات الرابطة وغير الرابطة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الصيغة تبنى بالاعتماد على فرضية لويس، وبحسبها كل ذرة تكمل مستوى طاقتها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ar-LB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قانون الأوكتيت</a:t>
            </a:r>
            <a:r>
              <a:rPr lang="he-IL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يحدد بان </a:t>
            </a:r>
            <a:r>
              <a:rPr lang="ar-LB" dirty="0" err="1" smtClean="0">
                <a:latin typeface="Arial" pitchFamily="34" charset="0"/>
                <a:cs typeface="Arial" pitchFamily="34" charset="0"/>
              </a:rPr>
              <a:t>ذرات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err="1" smtClean="0">
                <a:latin typeface="Arial" pitchFamily="34" charset="0"/>
                <a:cs typeface="Arial" pitchFamily="34" charset="0"/>
              </a:rPr>
              <a:t>لافلزية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ترتبط فيما بينها بحيث تحاط كل واحدة منها بـ 8 الكترونات تكافؤ، 4 أزواج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باستثناء الهيدروجين الذي يكمل </a:t>
            </a:r>
            <a:r>
              <a:rPr lang="ar-LB" dirty="0" err="1" smtClean="0">
                <a:latin typeface="Arial" pitchFamily="34" charset="0"/>
                <a:cs typeface="Arial" pitchFamily="34" charset="0"/>
              </a:rPr>
              <a:t>لالكترونين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فقط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بهذه الطريقة، كل ذرة تكمل مستواها الالكتروني الخارجي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. (</a:t>
            </a:r>
            <a:r>
              <a:rPr lang="ar-LB" dirty="0" smtClean="0">
                <a:latin typeface="Arial" pitchFamily="34" charset="0"/>
                <a:cs typeface="Arial" pitchFamily="34" charset="0"/>
              </a:rPr>
              <a:t>القانون لا يسري دائما)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4" name="Picture 4" descr="lewis1"/>
          <p:cNvPicPr>
            <a:picLocks noChangeAspect="1" noChangeArrowheads="1"/>
          </p:cNvPicPr>
          <p:nvPr/>
        </p:nvPicPr>
        <p:blipFill>
          <a:blip r:embed="rId2" cstate="print">
            <a:lum bright="30000" contrast="66000"/>
          </a:blip>
          <a:srcRect/>
          <a:stretch>
            <a:fillRect/>
          </a:stretch>
        </p:blipFill>
        <p:spPr bwMode="auto">
          <a:xfrm>
            <a:off x="539750" y="3500438"/>
            <a:ext cx="3228975" cy="64293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</p:pic>
      <p:pic>
        <p:nvPicPr>
          <p:cNvPr id="10245" name="Picture 5" descr="lewi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4289425"/>
            <a:ext cx="3619500" cy="7239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</p:pic>
      <p:sp>
        <p:nvSpPr>
          <p:cNvPr id="10246" name="Text Box 16"/>
          <p:cNvSpPr txBox="1">
            <a:spLocks noChangeArrowheads="1"/>
          </p:cNvSpPr>
          <p:nvPr/>
        </p:nvSpPr>
        <p:spPr bwMode="auto">
          <a:xfrm>
            <a:off x="3851275" y="3563938"/>
            <a:ext cx="4635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0">
              <a:spcBef>
                <a:spcPct val="50000"/>
              </a:spcBef>
            </a:pPr>
            <a:r>
              <a:rPr lang="ar-LB" b="1" dirty="0" smtClean="0">
                <a:solidFill>
                  <a:srgbClr val="FF6600"/>
                </a:solidFill>
              </a:rPr>
              <a:t>صيغ تمثيل الكترونية لذرات</a:t>
            </a:r>
            <a:r>
              <a:rPr lang="he-IL" b="1" dirty="0" smtClean="0">
                <a:solidFill>
                  <a:srgbClr val="FF6600"/>
                </a:solidFill>
              </a:rPr>
              <a:t>: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10247" name="Text Box 16"/>
          <p:cNvSpPr txBox="1">
            <a:spLocks noChangeArrowheads="1"/>
          </p:cNvSpPr>
          <p:nvPr/>
        </p:nvSpPr>
        <p:spPr bwMode="auto">
          <a:xfrm>
            <a:off x="4356100" y="4427538"/>
            <a:ext cx="4130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0">
              <a:spcBef>
                <a:spcPct val="50000"/>
              </a:spcBef>
            </a:pPr>
            <a:r>
              <a:rPr lang="ar-LB" b="1" dirty="0" smtClean="0">
                <a:solidFill>
                  <a:srgbClr val="FF6600"/>
                </a:solidFill>
              </a:rPr>
              <a:t>صيغ تمثيل الكترونية لجزيئات</a:t>
            </a:r>
            <a:r>
              <a:rPr lang="he-IL" b="1" dirty="0" smtClean="0">
                <a:solidFill>
                  <a:srgbClr val="FF6600"/>
                </a:solidFill>
              </a:rPr>
              <a:t>: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13" name="מציין מיקום של מספר שקופית 12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7C4FA75E-1439-4160-A8B1-78E8D0291FB8}" type="slidenum">
              <a:rPr lang="he-IL" smtClean="0"/>
              <a:pPr>
                <a:defRPr/>
              </a:pPr>
              <a:t>6</a:t>
            </a:fld>
            <a:endParaRPr lang="he-IL" dirty="0"/>
          </a:p>
        </p:txBody>
      </p:sp>
      <p:grpSp>
        <p:nvGrpSpPr>
          <p:cNvPr id="10249" name="קבוצה 15"/>
          <p:cNvGrpSpPr>
            <a:grpSpLocks/>
          </p:cNvGrpSpPr>
          <p:nvPr/>
        </p:nvGrpSpPr>
        <p:grpSpPr bwMode="auto">
          <a:xfrm>
            <a:off x="1285875" y="5126038"/>
            <a:ext cx="4286250" cy="1182687"/>
            <a:chOff x="1403648" y="5125997"/>
            <a:chExt cx="4680520" cy="1183323"/>
          </a:xfrm>
        </p:grpSpPr>
        <p:pic>
          <p:nvPicPr>
            <p:cNvPr id="10250" name="Picture 6" descr="lewis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03648" y="5125997"/>
              <a:ext cx="4548733" cy="1183323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4" name="מלבן 13"/>
            <p:cNvSpPr/>
            <p:nvPr/>
          </p:nvSpPr>
          <p:spPr>
            <a:xfrm>
              <a:off x="2988091" y="5157764"/>
              <a:ext cx="3096077" cy="11515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כותרת 1"/>
          <p:cNvSpPr>
            <a:spLocks noGrp="1"/>
          </p:cNvSpPr>
          <p:nvPr>
            <p:ph type="ctrTitle"/>
          </p:nvPr>
        </p:nvSpPr>
        <p:spPr bwMode="auto">
          <a:xfrm>
            <a:off x="785813" y="44450"/>
            <a:ext cx="7772400" cy="3698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dirty="0" smtClean="0">
                <a:cs typeface="Arial" charset="0"/>
              </a:rPr>
              <a:t>صيغة مبنى جزيئية</a:t>
            </a:r>
            <a:endParaRPr sz="2000" dirty="0">
              <a:cs typeface="Arial" charset="0"/>
            </a:endParaRPr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468313" y="549275"/>
            <a:ext cx="7991475" cy="1061829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ar-LB" dirty="0"/>
              <a:t>صيغة مبنى </a:t>
            </a:r>
            <a:r>
              <a:rPr lang="ar-LB" dirty="0" smtClean="0"/>
              <a:t>جزيئية هي صيغة تحدد نوع الذرات وعددها في الجزيء ومستوى الترابط بينها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. </a:t>
            </a:r>
            <a:endParaRPr lang="he-IL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ar-LB" dirty="0" smtClean="0">
                <a:latin typeface="Arial" pitchFamily="34" charset="0"/>
                <a:cs typeface="Arial" pitchFamily="34" charset="0"/>
              </a:rPr>
              <a:t>يمكن بناؤها بالاعتماد على صيغة التمثيل الالكتروني. كل زوج من الالكترونات الرابطة يمثل بواسطة خط</a:t>
            </a:r>
            <a:r>
              <a:rPr lang="he-IL" dirty="0" smtClean="0"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8" name="Picture 6" descr="lewis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7275" y="4549775"/>
            <a:ext cx="4548188" cy="118268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</p:pic>
      <p:sp>
        <p:nvSpPr>
          <p:cNvPr id="143" name="Text Box 11"/>
          <p:cNvSpPr txBox="1">
            <a:spLocks noChangeArrowheads="1"/>
          </p:cNvSpPr>
          <p:nvPr/>
        </p:nvSpPr>
        <p:spPr bwMode="auto">
          <a:xfrm>
            <a:off x="5435600" y="2852738"/>
            <a:ext cx="1368425" cy="584775"/>
          </a:xfrm>
          <a:prstGeom prst="rect">
            <a:avLst/>
          </a:prstGeom>
          <a:solidFill>
            <a:srgbClr val="FFFFE5"/>
          </a:solidFill>
          <a:ln w="1905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  <a:defRPr/>
            </a:pPr>
            <a:r>
              <a:rPr lang="ar-LB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صيغة مبنى جزيئية</a:t>
            </a:r>
            <a:endParaRPr lang="en-US" sz="1600" b="1" dirty="0"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Text Box 12"/>
          <p:cNvSpPr txBox="1">
            <a:spLocks noChangeArrowheads="1"/>
          </p:cNvSpPr>
          <p:nvPr/>
        </p:nvSpPr>
        <p:spPr bwMode="auto">
          <a:xfrm>
            <a:off x="2339975" y="2852738"/>
            <a:ext cx="1439863" cy="584775"/>
          </a:xfrm>
          <a:prstGeom prst="rect">
            <a:avLst/>
          </a:prstGeom>
          <a:solidFill>
            <a:srgbClr val="FFFFE5"/>
          </a:solidFill>
          <a:ln w="1905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  <a:defRPr/>
            </a:pPr>
            <a:r>
              <a:rPr lang="ar-LB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صيغة تمثيل الكترونية</a:t>
            </a:r>
            <a:endParaRPr lang="en-US" sz="1600" b="1" dirty="0"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מציין מיקום של מספר שקופית 12"/>
          <p:cNvSpPr>
            <a:spLocks noGrp="1"/>
          </p:cNvSpPr>
          <p:nvPr>
            <p:ph type="sldNum" sz="quarter" idx="12"/>
          </p:nvPr>
        </p:nvSpPr>
        <p:spPr>
          <a:xfrm>
            <a:off x="457200" y="6592888"/>
            <a:ext cx="2133600" cy="365125"/>
          </a:xfrm>
        </p:spPr>
        <p:txBody>
          <a:bodyPr/>
          <a:lstStyle/>
          <a:p>
            <a:pPr>
              <a:defRPr/>
            </a:pPr>
            <a:fld id="{99ADEB7B-7F8D-4D3C-BD79-BD38D88C71D0}" type="slidenum">
              <a:rPr lang="he-IL" smtClean="0"/>
              <a:pPr>
                <a:defRPr/>
              </a:pPr>
              <a:t>7</a:t>
            </a:fld>
            <a:endParaRPr lang="he-IL" dirty="0"/>
          </a:p>
        </p:txBody>
      </p:sp>
      <p:cxnSp>
        <p:nvCxnSpPr>
          <p:cNvPr id="15" name="מחבר חץ ישר 14"/>
          <p:cNvCxnSpPr/>
          <p:nvPr/>
        </p:nvCxnSpPr>
        <p:spPr>
          <a:xfrm>
            <a:off x="4356100" y="3902075"/>
            <a:ext cx="557213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80063" y="3613150"/>
            <a:ext cx="1008062" cy="649288"/>
          </a:xfrm>
          <a:prstGeom prst="rect">
            <a:avLst/>
          </a:prstGeom>
          <a:noFill/>
          <a:ln w="22225">
            <a:noFill/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latin typeface="Angsana New" pitchFamily="18" charset="-34"/>
                <a:cs typeface="Angsana New" pitchFamily="18" charset="-34"/>
              </a:rPr>
              <a:t>Cl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- </a:t>
            </a:r>
            <a:r>
              <a:rPr lang="en-US" sz="3200" b="1" dirty="0" err="1">
                <a:latin typeface="Angsana New" pitchFamily="18" charset="-34"/>
                <a:cs typeface="Angsana New" pitchFamily="18" charset="-34"/>
              </a:rPr>
              <a:t>Cl</a:t>
            </a:r>
            <a:endParaRPr lang="he-IL" sz="3200" b="1" dirty="0">
              <a:latin typeface="Angsana New" pitchFamily="18" charset="-34"/>
              <a:cs typeface="+mn-cs"/>
            </a:endParaRPr>
          </a:p>
        </p:txBody>
      </p:sp>
      <p:grpSp>
        <p:nvGrpSpPr>
          <p:cNvPr id="11274" name="קבוצה 19"/>
          <p:cNvGrpSpPr>
            <a:grpSpLocks/>
          </p:cNvGrpSpPr>
          <p:nvPr/>
        </p:nvGrpSpPr>
        <p:grpSpPr bwMode="auto">
          <a:xfrm>
            <a:off x="15875" y="3573463"/>
            <a:ext cx="3619500" cy="760412"/>
            <a:chOff x="232420" y="3573016"/>
            <a:chExt cx="3619500" cy="760893"/>
          </a:xfrm>
        </p:grpSpPr>
        <p:pic>
          <p:nvPicPr>
            <p:cNvPr id="11276" name="Picture 5" descr="lewis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2420" y="3610009"/>
              <a:ext cx="3619500" cy="723900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8" name="מלבן 17"/>
            <p:cNvSpPr/>
            <p:nvPr/>
          </p:nvSpPr>
          <p:spPr>
            <a:xfrm>
              <a:off x="395933" y="3573016"/>
              <a:ext cx="2303462" cy="7195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/>
            </a:p>
          </p:txBody>
        </p:sp>
      </p:grpSp>
      <p:cxnSp>
        <p:nvCxnSpPr>
          <p:cNvPr id="21" name="מחבר חץ ישר 20"/>
          <p:cNvCxnSpPr/>
          <p:nvPr/>
        </p:nvCxnSpPr>
        <p:spPr>
          <a:xfrm>
            <a:off x="4303713" y="3211513"/>
            <a:ext cx="555625" cy="1587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כותרת 1"/>
          <p:cNvSpPr>
            <a:spLocks noGrp="1"/>
          </p:cNvSpPr>
          <p:nvPr>
            <p:ph type="title"/>
          </p:nvPr>
        </p:nvSpPr>
        <p:spPr bwMode="auto">
          <a:xfrm>
            <a:off x="468313" y="44450"/>
            <a:ext cx="8064500" cy="4175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b="1" dirty="0" smtClean="0">
                <a:solidFill>
                  <a:srgbClr val="FF6600"/>
                </a:solidFill>
                <a:cs typeface="Arial" charset="0"/>
              </a:rPr>
              <a:t>سؤال</a:t>
            </a:r>
            <a:r>
              <a:rPr lang="he-IL" sz="2000" b="1" dirty="0" smtClean="0">
                <a:solidFill>
                  <a:srgbClr val="FF6600"/>
                </a:solidFill>
                <a:cs typeface="Arial" charset="0"/>
              </a:rPr>
              <a:t> 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8313" y="571500"/>
            <a:ext cx="7991475" cy="147796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3: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سجلوا صيغة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تمثيل الكترونية</a:t>
            </a:r>
            <a:r>
              <a:rPr lang="he-IL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لذرتي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هيدروجين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+mn-lt"/>
                <a:cs typeface="+mn-cs"/>
              </a:rPr>
              <a:t>ب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سجلوا صيغة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FF6600"/>
                </a:solidFill>
                <a:latin typeface="+mn-lt"/>
                <a:cs typeface="+mn-cs"/>
              </a:rPr>
              <a:t>تمثيل الكترونية لجزيء</a:t>
            </a:r>
            <a:r>
              <a:rPr lang="he-IL" dirty="0" smtClean="0">
                <a:solidFill>
                  <a:srgbClr val="FF6600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هيدروجين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+mn-lt"/>
                <a:cs typeface="+mn-cs"/>
              </a:rPr>
              <a:t>ج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 سجلوا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FF6600"/>
                </a:solidFill>
                <a:latin typeface="+mn-lt"/>
                <a:cs typeface="+mn-cs"/>
              </a:rPr>
              <a:t>صيغة بنائية</a:t>
            </a:r>
            <a:r>
              <a:rPr lang="he-IL" dirty="0" smtClean="0">
                <a:solidFill>
                  <a:srgbClr val="FF6600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لجزيء هيدروجين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+mn-lt"/>
                <a:cs typeface="+mn-cs"/>
              </a:rPr>
              <a:t>د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سجلوا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FF6600"/>
                </a:solidFill>
                <a:latin typeface="+mn-lt"/>
                <a:cs typeface="+mn-cs"/>
              </a:rPr>
              <a:t>صيغة جزيئية</a:t>
            </a:r>
            <a:r>
              <a:rPr lang="he-IL" dirty="0" smtClean="0">
                <a:solidFill>
                  <a:srgbClr val="FF6600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للهيدروجين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  <p:sp>
        <p:nvSpPr>
          <p:cNvPr id="62" name="מציין מיקום של מספר שקופית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077219-6D2D-4D4A-A415-E8309BEBDD27}" type="slidenum">
              <a:rPr lang="he-IL"/>
              <a:pPr>
                <a:defRPr/>
              </a:pPr>
              <a:t>8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500063" y="2286000"/>
            <a:ext cx="8001000" cy="3929063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chemeClr val="bg2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chemeClr val="tx1"/>
                </a:solidFill>
              </a:rPr>
              <a:t>اجابة</a:t>
            </a:r>
            <a:r>
              <a:rPr lang="he-IL" b="1" dirty="0" smtClean="0">
                <a:solidFill>
                  <a:schemeClr val="tx1"/>
                </a:solidFill>
              </a:rPr>
              <a:t>: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315" name="כותרת 1"/>
          <p:cNvSpPr>
            <a:spLocks noGrp="1"/>
          </p:cNvSpPr>
          <p:nvPr>
            <p:ph type="title"/>
          </p:nvPr>
        </p:nvSpPr>
        <p:spPr bwMode="auto">
          <a:xfrm>
            <a:off x="468313" y="44450"/>
            <a:ext cx="8064500" cy="4175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LB" sz="2000" b="1" dirty="0" smtClean="0">
                <a:solidFill>
                  <a:srgbClr val="FF6600"/>
                </a:solidFill>
                <a:cs typeface="Arial" charset="0"/>
              </a:rPr>
              <a:t>اجابة لسؤال</a:t>
            </a:r>
            <a:r>
              <a:rPr lang="he-IL" sz="2000" b="1" dirty="0" smtClean="0">
                <a:solidFill>
                  <a:srgbClr val="FF6600"/>
                </a:solidFill>
                <a:cs typeface="Arial" charset="0"/>
              </a:rPr>
              <a:t> 3</a:t>
            </a:r>
          </a:p>
        </p:txBody>
      </p:sp>
      <p:grpSp>
        <p:nvGrpSpPr>
          <p:cNvPr id="13317" name="קבוצה 6"/>
          <p:cNvGrpSpPr>
            <a:grpSpLocks/>
          </p:cNvGrpSpPr>
          <p:nvPr/>
        </p:nvGrpSpPr>
        <p:grpSpPr bwMode="auto">
          <a:xfrm>
            <a:off x="1116013" y="3213100"/>
            <a:ext cx="7200900" cy="576263"/>
            <a:chOff x="683568" y="2348880"/>
            <a:chExt cx="7344816" cy="792088"/>
          </a:xfrm>
        </p:grpSpPr>
        <p:sp>
          <p:nvSpPr>
            <p:cNvPr id="8" name="מלבן 7"/>
            <p:cNvSpPr/>
            <p:nvPr/>
          </p:nvSpPr>
          <p:spPr>
            <a:xfrm>
              <a:off x="683568" y="2348880"/>
              <a:ext cx="7344816" cy="79208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9" name="אליפסה 8"/>
            <p:cNvSpPr/>
            <p:nvPr/>
          </p:nvSpPr>
          <p:spPr>
            <a:xfrm>
              <a:off x="1836458" y="2636912"/>
              <a:ext cx="45338" cy="4582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907704" y="2420889"/>
              <a:ext cx="432333" cy="57606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H</a:t>
              </a:r>
              <a:endParaRPr lang="he-IL" sz="2800" dirty="0">
                <a:latin typeface="+mn-lt"/>
                <a:cs typeface="+mn-cs"/>
              </a:endParaRPr>
            </a:p>
          </p:txBody>
        </p:sp>
        <p:sp>
          <p:nvSpPr>
            <p:cNvPr id="11" name="אליפסה 10"/>
            <p:cNvSpPr/>
            <p:nvPr/>
          </p:nvSpPr>
          <p:spPr>
            <a:xfrm>
              <a:off x="1260013" y="2780928"/>
              <a:ext cx="45338" cy="4582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98925" y="2420889"/>
              <a:ext cx="432334" cy="57606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H</a:t>
              </a:r>
              <a:endParaRPr lang="he-IL" sz="2800" dirty="0">
                <a:latin typeface="+mn-lt"/>
                <a:cs typeface="+mn-cs"/>
              </a:endParaRPr>
            </a:p>
          </p:txBody>
        </p:sp>
        <p:sp>
          <p:nvSpPr>
            <p:cNvPr id="13" name="חץ ימינה 12"/>
            <p:cNvSpPr/>
            <p:nvPr/>
          </p:nvSpPr>
          <p:spPr>
            <a:xfrm>
              <a:off x="2555395" y="2708920"/>
              <a:ext cx="505199" cy="7200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4" name="אליפסה 13"/>
            <p:cNvSpPr/>
            <p:nvPr/>
          </p:nvSpPr>
          <p:spPr>
            <a:xfrm>
              <a:off x="3635419" y="2636912"/>
              <a:ext cx="46958" cy="4582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630562" y="2420889"/>
              <a:ext cx="432333" cy="57606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H</a:t>
              </a:r>
              <a:endParaRPr lang="he-IL" sz="2800" dirty="0">
                <a:latin typeface="+mn-lt"/>
                <a:cs typeface="+mn-cs"/>
              </a:endParaRPr>
            </a:p>
          </p:txBody>
        </p:sp>
        <p:sp>
          <p:nvSpPr>
            <p:cNvPr id="16" name="אליפסה 15"/>
            <p:cNvSpPr/>
            <p:nvPr/>
          </p:nvSpPr>
          <p:spPr>
            <a:xfrm>
              <a:off x="3635419" y="2780928"/>
              <a:ext cx="46958" cy="4582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54901" y="2420889"/>
              <a:ext cx="430715" cy="57606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H</a:t>
              </a:r>
              <a:endParaRPr lang="he-IL" sz="2800" dirty="0">
                <a:latin typeface="+mn-lt"/>
                <a:cs typeface="+mn-cs"/>
              </a:endParaRPr>
            </a:p>
          </p:txBody>
        </p:sp>
        <p:sp>
          <p:nvSpPr>
            <p:cNvPr id="18" name="חץ ימינה 17"/>
            <p:cNvSpPr/>
            <p:nvPr/>
          </p:nvSpPr>
          <p:spPr>
            <a:xfrm>
              <a:off x="4355976" y="2708920"/>
              <a:ext cx="503579" cy="7200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03667" y="2420889"/>
              <a:ext cx="1224136" cy="57606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H-H</a:t>
              </a:r>
              <a:endParaRPr lang="he-IL" sz="2800" dirty="0">
                <a:latin typeface="+mn-lt"/>
                <a:cs typeface="+mn-cs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019605" y="2420889"/>
              <a:ext cx="864667" cy="576064"/>
            </a:xfrm>
            <a:prstGeom prst="rect">
              <a:avLst/>
            </a:prstGeom>
            <a:noFill/>
            <a:ln w="22225">
              <a:noFill/>
            </a:ln>
            <a:effectLst>
              <a:outerShdw sx="101000" sy="101000" algn="ctr" rotWithShape="0">
                <a:schemeClr val="bg1">
                  <a:lumMod val="75000"/>
                </a:schemeClr>
              </a:outerShdw>
            </a:effectLst>
          </p:spPr>
          <p:txBody>
            <a:bodyPr rtlCol="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dirty="0">
                  <a:latin typeface="+mn-lt"/>
                  <a:cs typeface="+mn-cs"/>
                </a:rPr>
                <a:t>H</a:t>
              </a:r>
              <a:r>
                <a:rPr lang="en-US" sz="2800" baseline="-25000" dirty="0">
                  <a:latin typeface="+mn-lt"/>
                  <a:cs typeface="+mn-cs"/>
                </a:rPr>
                <a:t>2</a:t>
              </a:r>
              <a:endParaRPr lang="he-IL" sz="2800" baseline="-25000" dirty="0">
                <a:latin typeface="+mn-lt"/>
                <a:cs typeface="+mn-cs"/>
              </a:endParaRPr>
            </a:p>
          </p:txBody>
        </p:sp>
        <p:sp>
          <p:nvSpPr>
            <p:cNvPr id="21" name="חץ ימינה 20"/>
            <p:cNvSpPr/>
            <p:nvPr/>
          </p:nvSpPr>
          <p:spPr>
            <a:xfrm>
              <a:off x="6496595" y="2708920"/>
              <a:ext cx="503579" cy="7200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  <p:sp>
          <p:nvSpPr>
            <p:cNvPr id="22" name="אליפסה 21"/>
            <p:cNvSpPr/>
            <p:nvPr/>
          </p:nvSpPr>
          <p:spPr>
            <a:xfrm rot="21228053">
              <a:off x="1158001" y="2604182"/>
              <a:ext cx="791803" cy="270575"/>
            </a:xfrm>
            <a:prstGeom prst="ellipse">
              <a:avLst/>
            </a:prstGeom>
            <a:noFill/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>
                <a:defRPr/>
              </a:pPr>
              <a:endParaRPr lang="he-IL" sz="2800"/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2214563" y="5286375"/>
            <a:ext cx="561657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  <a:effectLst>
            <a:outerShdw sx="101000" sy="101000" algn="ctr" rotWithShape="0">
              <a:schemeClr val="bg1">
                <a:lumMod val="75000"/>
              </a:schemeClr>
            </a:outerShdw>
          </a:effectLst>
        </p:spPr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b="1" dirty="0" smtClean="0">
                <a:solidFill>
                  <a:srgbClr val="FF6600"/>
                </a:solidFill>
                <a:latin typeface="+mn-lt"/>
                <a:cs typeface="+mn-cs"/>
              </a:rPr>
              <a:t>نلاحظ </a:t>
            </a:r>
            <a:r>
              <a:rPr lang="ar-LB" b="1" dirty="0" smtClean="0">
                <a:solidFill>
                  <a:srgbClr val="FF6600"/>
                </a:solidFill>
                <a:latin typeface="+mn-lt"/>
                <a:cs typeface="+mn-cs"/>
              </a:rPr>
              <a:t>أن </a:t>
            </a:r>
            <a:r>
              <a:rPr lang="ar-LB" b="1" dirty="0" smtClean="0">
                <a:solidFill>
                  <a:srgbClr val="FF6600"/>
                </a:solidFill>
                <a:latin typeface="+mn-lt"/>
                <a:cs typeface="+mn-cs"/>
              </a:rPr>
              <a:t>كل ذرة هيدروجين أكملت لالكترونين</a:t>
            </a:r>
            <a:endParaRPr lang="he-IL" b="1" dirty="0">
              <a:solidFill>
                <a:srgbClr val="FF6600"/>
              </a:solidFill>
              <a:latin typeface="+mn-lt"/>
              <a:cs typeface="+mn-cs"/>
            </a:endParaRPr>
          </a:p>
        </p:txBody>
      </p:sp>
      <p:sp>
        <p:nvSpPr>
          <p:cNvPr id="62" name="מציין מיקום של מספר שקופית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8C2751-D106-4EDC-A223-A99C7DDBACB3}" type="slidenum">
              <a:rPr lang="he-IL"/>
              <a:pPr>
                <a:defRPr/>
              </a:pPr>
              <a:t>9</a:t>
            </a:fld>
            <a:endParaRPr lang="he-IL"/>
          </a:p>
        </p:txBody>
      </p:sp>
      <p:sp>
        <p:nvSpPr>
          <p:cNvPr id="64" name="Text Box 11"/>
          <p:cNvSpPr txBox="1">
            <a:spLocks noChangeArrowheads="1"/>
          </p:cNvSpPr>
          <p:nvPr/>
        </p:nvSpPr>
        <p:spPr bwMode="auto">
          <a:xfrm>
            <a:off x="5580063" y="3933825"/>
            <a:ext cx="1223962" cy="584775"/>
          </a:xfrm>
          <a:prstGeom prst="rect">
            <a:avLst/>
          </a:prstGeom>
          <a:solidFill>
            <a:srgbClr val="FFFFE5"/>
          </a:solidFill>
          <a:ln w="1905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0">
              <a:spcBef>
                <a:spcPct val="50000"/>
              </a:spcBef>
              <a:defRPr/>
            </a:pPr>
            <a:r>
              <a:rPr lang="ar-LB" sz="1600" dirty="0" smtClean="0">
                <a:latin typeface="Arial" pitchFamily="34" charset="0"/>
                <a:cs typeface="Arial" pitchFamily="34" charset="0"/>
              </a:rPr>
              <a:t>صيغة بنائية جزيئية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 Box 12"/>
          <p:cNvSpPr txBox="1">
            <a:spLocks noChangeArrowheads="1"/>
          </p:cNvSpPr>
          <p:nvPr/>
        </p:nvSpPr>
        <p:spPr bwMode="auto">
          <a:xfrm>
            <a:off x="3348038" y="3933825"/>
            <a:ext cx="1223962" cy="584775"/>
          </a:xfrm>
          <a:prstGeom prst="rect">
            <a:avLst/>
          </a:prstGeom>
          <a:solidFill>
            <a:srgbClr val="FFFFE5"/>
          </a:solidFill>
          <a:ln w="1905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0">
              <a:spcBef>
                <a:spcPct val="50000"/>
              </a:spcBef>
              <a:defRPr/>
            </a:pPr>
            <a:r>
              <a:rPr lang="ar-LB" sz="1600" dirty="0" smtClean="0">
                <a:latin typeface="Arial" pitchFamily="34" charset="0"/>
                <a:cs typeface="Arial" pitchFamily="34" charset="0"/>
              </a:rPr>
              <a:t>صيغة تمثيل الكترونية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6" name="מחבר חץ ישר 65"/>
          <p:cNvCxnSpPr/>
          <p:nvPr/>
        </p:nvCxnSpPr>
        <p:spPr>
          <a:xfrm>
            <a:off x="4932363" y="4292600"/>
            <a:ext cx="360362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 Box 11"/>
          <p:cNvSpPr txBox="1">
            <a:spLocks noChangeArrowheads="1"/>
          </p:cNvSpPr>
          <p:nvPr/>
        </p:nvSpPr>
        <p:spPr bwMode="auto">
          <a:xfrm>
            <a:off x="7308850" y="3933825"/>
            <a:ext cx="1008063" cy="584775"/>
          </a:xfrm>
          <a:prstGeom prst="rect">
            <a:avLst/>
          </a:prstGeom>
          <a:solidFill>
            <a:srgbClr val="FFFFE5"/>
          </a:solidFill>
          <a:ln w="1905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0">
              <a:spcBef>
                <a:spcPct val="50000"/>
              </a:spcBef>
              <a:defRPr/>
            </a:pPr>
            <a:r>
              <a:rPr lang="ar-LB" sz="1600" dirty="0" smtClean="0">
                <a:latin typeface="Arial" pitchFamily="34" charset="0"/>
                <a:cs typeface="Arial" pitchFamily="34" charset="0"/>
              </a:rPr>
              <a:t>صيغة جزيئية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9" name="מחבר חץ ישר 68"/>
          <p:cNvCxnSpPr/>
          <p:nvPr/>
        </p:nvCxnSpPr>
        <p:spPr>
          <a:xfrm>
            <a:off x="6875463" y="4221163"/>
            <a:ext cx="360362" cy="1587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68313" y="571500"/>
            <a:ext cx="7991475" cy="1477963"/>
          </a:xfrm>
          <a:prstGeom prst="rect">
            <a:avLst/>
          </a:prstGeom>
          <a:noFill/>
          <a:ln w="19050">
            <a:noFill/>
          </a:ln>
          <a:effectLst>
            <a:outerShdw sx="102000" sy="102000" algn="tl" rotWithShape="0">
              <a:schemeClr val="bg1">
                <a:lumMod val="65000"/>
                <a:alpha val="0"/>
              </a:schemeClr>
            </a:outerShdw>
          </a:effectLst>
        </p:spPr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سؤال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he-IL" b="1" dirty="0">
                <a:solidFill>
                  <a:srgbClr val="1D4C72"/>
                </a:solidFill>
                <a:latin typeface="+mn-lt"/>
                <a:cs typeface="+mn-cs"/>
              </a:rPr>
              <a:t>3: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lang="he-IL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ar-LB" b="1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سجلوا صيغة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تمثيل الكترونية</a:t>
            </a:r>
            <a:r>
              <a:rPr lang="he-IL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لذرتي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هيدروجين</a:t>
            </a:r>
            <a:r>
              <a:rPr lang="he-IL" dirty="0" smtClean="0">
                <a:solidFill>
                  <a:srgbClr val="1D4C7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he-IL" dirty="0">
              <a:solidFill>
                <a:srgbClr val="1D4C72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+mn-lt"/>
                <a:cs typeface="+mn-cs"/>
              </a:rPr>
              <a:t>ب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.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سجلوا صيغة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FF6600"/>
                </a:solidFill>
                <a:latin typeface="+mn-lt"/>
                <a:cs typeface="+mn-cs"/>
              </a:rPr>
              <a:t>تمثيل الكترونية لجزيء</a:t>
            </a:r>
            <a:r>
              <a:rPr lang="he-IL" dirty="0" smtClean="0">
                <a:solidFill>
                  <a:srgbClr val="FF6600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هيدروجين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+mn-lt"/>
                <a:cs typeface="+mn-cs"/>
              </a:rPr>
              <a:t>ج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r>
              <a:rPr lang="ar-LB" b="1" dirty="0" smtClean="0">
                <a:solidFill>
                  <a:srgbClr val="1D4C72"/>
                </a:solidFill>
                <a:latin typeface="+mn-lt"/>
                <a:cs typeface="+mn-cs"/>
              </a:rPr>
              <a:t> سجلوا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FF6600"/>
                </a:solidFill>
                <a:latin typeface="+mn-lt"/>
                <a:cs typeface="+mn-cs"/>
              </a:rPr>
              <a:t>صيغة بنائية</a:t>
            </a:r>
            <a:r>
              <a:rPr lang="he-IL" dirty="0" smtClean="0">
                <a:solidFill>
                  <a:srgbClr val="FF6600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لجزيء هيدروجين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LB" b="1" dirty="0">
                <a:solidFill>
                  <a:srgbClr val="1D4C72"/>
                </a:solidFill>
                <a:latin typeface="+mn-lt"/>
                <a:cs typeface="+mn-cs"/>
              </a:rPr>
              <a:t>د</a:t>
            </a:r>
            <a:r>
              <a:rPr lang="he-IL" b="1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سجلوا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FF6600"/>
                </a:solidFill>
                <a:latin typeface="+mn-lt"/>
                <a:cs typeface="+mn-cs"/>
              </a:rPr>
              <a:t>صيغة جزيئية</a:t>
            </a:r>
            <a:r>
              <a:rPr lang="he-IL" dirty="0" smtClean="0">
                <a:solidFill>
                  <a:srgbClr val="FF6600"/>
                </a:solidFill>
                <a:latin typeface="+mn-lt"/>
                <a:cs typeface="+mn-cs"/>
              </a:rPr>
              <a:t> </a:t>
            </a:r>
            <a:r>
              <a:rPr lang="ar-LB" dirty="0" smtClean="0">
                <a:solidFill>
                  <a:srgbClr val="1D4C72"/>
                </a:solidFill>
                <a:latin typeface="+mn-lt"/>
                <a:cs typeface="+mn-cs"/>
              </a:rPr>
              <a:t>للهيدروجين</a:t>
            </a:r>
            <a:r>
              <a:rPr lang="he-IL" dirty="0" smtClean="0">
                <a:solidFill>
                  <a:srgbClr val="1D4C72"/>
                </a:solidFill>
                <a:latin typeface="+mn-lt"/>
                <a:cs typeface="+mn-cs"/>
              </a:rPr>
              <a:t>.</a:t>
            </a:r>
            <a:endParaRPr lang="he-IL" dirty="0">
              <a:solidFill>
                <a:srgbClr val="1D4C7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gif"/></Relationships>
</file>

<file path=ppt/theme/theme1.xml><?xml version="1.0" encoding="utf-8"?>
<a:theme xmlns:a="http://schemas.openxmlformats.org/drawingml/2006/main" name="Office Theme">
  <a:themeElements>
    <a:clrScheme name="nahshon">
      <a:dk1>
        <a:sysClr val="windowText" lastClr="000000"/>
      </a:dk1>
      <a:lt1>
        <a:sysClr val="window" lastClr="FFFFFF"/>
      </a:lt1>
      <a:dk2>
        <a:srgbClr val="3F3F3F"/>
      </a:dk2>
      <a:lt2>
        <a:srgbClr val="FFFFFF"/>
      </a:lt2>
      <a:accent1>
        <a:srgbClr val="7F7F7F"/>
      </a:accent1>
      <a:accent2>
        <a:srgbClr val="5F5F5F"/>
      </a:accent2>
      <a:accent3>
        <a:srgbClr val="FF6600"/>
      </a:accent3>
      <a:accent4>
        <a:srgbClr val="7F7F7F"/>
      </a:accent4>
      <a:accent5>
        <a:srgbClr val="77A7A9"/>
      </a:accent5>
      <a:accent6>
        <a:srgbClr val="5F0060"/>
      </a:accent6>
      <a:hlink>
        <a:srgbClr val="00B0F0"/>
      </a:hlink>
      <a:folHlink>
        <a:srgbClr val="A5A5A5"/>
      </a:folHlink>
    </a:clrScheme>
    <a:fontScheme name="Nahsho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bg1"/>
            </a:gs>
            <a:gs pos="50000">
              <a:schemeClr val="bg2">
                <a:lumMod val="95000"/>
              </a:schemeClr>
            </a:gs>
          </a:gsLst>
          <a:lin ang="5400000" scaled="0"/>
        </a:gradFill>
        <a:ln w="12700">
          <a:solidFill>
            <a:schemeClr val="bg1">
              <a:lumMod val="75000"/>
            </a:schemeClr>
          </a:solidFill>
        </a:ln>
      </a:spPr>
      <a:bodyPr rtlCol="1" anchor="t"/>
      <a:lstStyle>
        <a:defPPr>
          <a:buBlip>
            <a:blip xmlns:r="http://schemas.openxmlformats.org/officeDocument/2006/relationships" r:embed="rId1"/>
          </a:buBlip>
          <a:defRPr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bg1">
            <a:lumMod val="95000"/>
          </a:schemeClr>
        </a:solidFill>
        <a:ln w="22225">
          <a:solidFill>
            <a:schemeClr val="bg1"/>
          </a:solidFill>
        </a:ln>
        <a:effectLst>
          <a:outerShdw sx="101000" sy="101000" algn="ctr" rotWithShape="0">
            <a:schemeClr val="bg1">
              <a:lumMod val="75000"/>
            </a:schemeClr>
          </a:outerShdw>
        </a:effectLst>
      </a:spPr>
      <a:bodyPr vert="horz" lIns="91440" tIns="45720" rIns="91440" bIns="45720" rtlCol="1" anchor="ctr">
        <a:normAutofit/>
      </a:bodyPr>
      <a:lstStyle>
        <a:defPPr marL="0" marR="0" indent="0" algn="r" defTabSz="914400" rtl="1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kern="1200" cap="none" spc="0" normalizeH="0" baseline="0" noProof="0" dirty="0" smtClean="0">
            <a:ln>
              <a:noFill/>
            </a:ln>
            <a:solidFill>
              <a:schemeClr val="tx1">
                <a:lumMod val="50000"/>
                <a:lumOff val="50000"/>
              </a:schemeClr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nahshon">
      <a:dk1>
        <a:sysClr val="windowText" lastClr="000000"/>
      </a:dk1>
      <a:lt1>
        <a:sysClr val="window" lastClr="FFFFFF"/>
      </a:lt1>
      <a:dk2>
        <a:srgbClr val="3F3F3F"/>
      </a:dk2>
      <a:lt2>
        <a:srgbClr val="FFFFFF"/>
      </a:lt2>
      <a:accent1>
        <a:srgbClr val="7F7F7F"/>
      </a:accent1>
      <a:accent2>
        <a:srgbClr val="5F5F5F"/>
      </a:accent2>
      <a:accent3>
        <a:srgbClr val="FF6600"/>
      </a:accent3>
      <a:accent4>
        <a:srgbClr val="7F7F7F"/>
      </a:accent4>
      <a:accent5>
        <a:srgbClr val="77A7A9"/>
      </a:accent5>
      <a:accent6>
        <a:srgbClr val="5F0060"/>
      </a:accent6>
      <a:hlink>
        <a:srgbClr val="00B0F0"/>
      </a:hlink>
      <a:folHlink>
        <a:srgbClr val="A5A5A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bg1"/>
            </a:gs>
            <a:gs pos="50000">
              <a:schemeClr val="bg2">
                <a:lumMod val="95000"/>
              </a:schemeClr>
            </a:gs>
          </a:gsLst>
          <a:lin ang="5400000" scaled="0"/>
        </a:gradFill>
        <a:ln w="12700">
          <a:solidFill>
            <a:schemeClr val="bg1">
              <a:lumMod val="75000"/>
            </a:schemeClr>
          </a:solidFill>
        </a:ln>
      </a:spPr>
      <a:bodyPr rtlCol="1"/>
      <a:lstStyle>
        <a:defPPr algn="r" rtl="1" fontAlgn="auto">
          <a:spcBef>
            <a:spcPts val="0"/>
          </a:spcBef>
          <a:spcAft>
            <a:spcPts val="0"/>
          </a:spcAft>
          <a:defRPr b="1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bg1">
            <a:lumMod val="95000"/>
          </a:schemeClr>
        </a:solidFill>
        <a:ln w="22225">
          <a:solidFill>
            <a:schemeClr val="bg1"/>
          </a:solidFill>
        </a:ln>
        <a:effectLst>
          <a:outerShdw sx="101000" sy="101000" algn="ctr" rotWithShape="0">
            <a:schemeClr val="bg1">
              <a:lumMod val="75000"/>
            </a:schemeClr>
          </a:outerShdw>
        </a:effectLst>
      </a:spPr>
      <a:bodyPr vert="horz" lIns="91440" tIns="45720" rIns="91440" bIns="45720" rtlCol="1" anchor="ctr">
        <a:normAutofit/>
      </a:bodyPr>
      <a:lstStyle>
        <a:defPPr marL="0" marR="0" indent="0" algn="r" defTabSz="914400" rtl="1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kern="1200" cap="none" spc="0" normalizeH="0" baseline="0" noProof="0" dirty="0" smtClean="0">
            <a:ln>
              <a:noFill/>
            </a:ln>
            <a:solidFill>
              <a:schemeClr val="tx1">
                <a:lumMod val="50000"/>
                <a:lumOff val="50000"/>
              </a:schemeClr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3919</TotalTime>
  <Words>1661</Words>
  <Application>Microsoft Office PowerPoint</Application>
  <PresentationFormat>‫הצגה על המסך (4:3)</PresentationFormat>
  <Paragraphs>439</Paragraphs>
  <Slides>26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26</vt:i4>
      </vt:variant>
    </vt:vector>
  </HeadingPairs>
  <TitlesOfParts>
    <vt:vector size="28" baseType="lpstr">
      <vt:lpstr>Office Theme</vt:lpstr>
      <vt:lpstr>1_Office Theme</vt:lpstr>
      <vt:lpstr>صيغ تمثيل ومبنى لمواد جزيئية </vt:lpstr>
      <vt:lpstr>الكترونات تكافؤ، سؤال 1</vt:lpstr>
      <vt:lpstr>اجابة لسؤال 1</vt:lpstr>
      <vt:lpstr>صيغة جزيئية، سؤال 2</vt:lpstr>
      <vt:lpstr>اجابة لسؤال 2</vt:lpstr>
      <vt:lpstr>صيغ تمثيل الكترونية</vt:lpstr>
      <vt:lpstr>صيغة مبنى جزيئية</vt:lpstr>
      <vt:lpstr>سؤال 3</vt:lpstr>
      <vt:lpstr>اجابة لسؤال 3</vt:lpstr>
      <vt:lpstr>سؤال 4</vt:lpstr>
      <vt:lpstr>اجابة لسؤال 4</vt:lpstr>
      <vt:lpstr>سؤال 5</vt:lpstr>
      <vt:lpstr>اجابة لسؤال 5</vt:lpstr>
      <vt:lpstr>سؤال 6</vt:lpstr>
      <vt:lpstr>اجابة لسؤال 6</vt:lpstr>
      <vt:lpstr>صيغ تمثيل الكترونية لاربطة ثنائية وثلاثية</vt:lpstr>
      <vt:lpstr>استراتيجية أ  لرسم صيغ: ترسم أولا صيغة تمثيل الكتروني. ومنها تشتق بقية الصيغ.</vt:lpstr>
      <vt:lpstr>استراتيجية ب: تسجيل صيغة تمثيل الكترونية بحسب مقدرة الارتباط</vt:lpstr>
      <vt:lpstr>استراتيجية ب  لرسم صيغ: نرسم صيفة بنائية جزيئية ومنها نشتق بقية الصيغ</vt:lpstr>
      <vt:lpstr>سؤال 8</vt:lpstr>
      <vt:lpstr>اجابة لسؤال 8</vt:lpstr>
      <vt:lpstr>صيغ تمثيل الكترونية للايونات</vt:lpstr>
      <vt:lpstr>سؤال 9</vt:lpstr>
      <vt:lpstr>اجابة لسؤال 9</vt:lpstr>
      <vt:lpstr>برنامج تعليمي لكتابة صيغ تمثيل الكترونية، قسم تعليم الكيمياء، معهد وايزمن</vt:lpstr>
      <vt:lpstr>ملخص صيغ مواد جزيئية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nazmi</cp:lastModifiedBy>
  <cp:revision>309</cp:revision>
  <dcterms:created xsi:type="dcterms:W3CDTF">2010-09-05T07:07:37Z</dcterms:created>
  <dcterms:modified xsi:type="dcterms:W3CDTF">2011-09-18T23:21:50Z</dcterms:modified>
</cp:coreProperties>
</file>